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5683" r:id="rId1"/>
  </p:sldMasterIdLst>
  <p:notesMasterIdLst>
    <p:notesMasterId r:id="rId39"/>
  </p:notesMasterIdLst>
  <p:sldIdLst>
    <p:sldId id="8541" r:id="rId2"/>
    <p:sldId id="8660" r:id="rId3"/>
    <p:sldId id="8836" r:id="rId4"/>
    <p:sldId id="8892" r:id="rId5"/>
    <p:sldId id="8894" r:id="rId6"/>
    <p:sldId id="8893" r:id="rId7"/>
    <p:sldId id="8895" r:id="rId8"/>
    <p:sldId id="8896" r:id="rId9"/>
    <p:sldId id="8897" r:id="rId10"/>
    <p:sldId id="8886" r:id="rId11"/>
    <p:sldId id="8887" r:id="rId12"/>
    <p:sldId id="8898" r:id="rId13"/>
    <p:sldId id="8899" r:id="rId14"/>
    <p:sldId id="8900" r:id="rId15"/>
    <p:sldId id="8901" r:id="rId16"/>
    <p:sldId id="8888" r:id="rId17"/>
    <p:sldId id="8902" r:id="rId18"/>
    <p:sldId id="8903" r:id="rId19"/>
    <p:sldId id="8918" r:id="rId20"/>
    <p:sldId id="8889" r:id="rId21"/>
    <p:sldId id="8904" r:id="rId22"/>
    <p:sldId id="8905" r:id="rId23"/>
    <p:sldId id="8906" r:id="rId24"/>
    <p:sldId id="8890" r:id="rId25"/>
    <p:sldId id="8908" r:id="rId26"/>
    <p:sldId id="8909" r:id="rId27"/>
    <p:sldId id="8925" r:id="rId28"/>
    <p:sldId id="8907" r:id="rId29"/>
    <p:sldId id="8910" r:id="rId30"/>
    <p:sldId id="8913" r:id="rId31"/>
    <p:sldId id="8911" r:id="rId32"/>
    <p:sldId id="8919" r:id="rId33"/>
    <p:sldId id="8914" r:id="rId34"/>
    <p:sldId id="8916" r:id="rId35"/>
    <p:sldId id="8921" r:id="rId36"/>
    <p:sldId id="8923" r:id="rId37"/>
    <p:sldId id="8825" r:id="rId3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6C4"/>
    <a:srgbClr val="254061"/>
    <a:srgbClr val="D3E6FF"/>
    <a:srgbClr val="B0E4CD"/>
    <a:srgbClr val="35A5C2"/>
    <a:srgbClr val="385D8A"/>
    <a:srgbClr val="386294"/>
    <a:srgbClr val="586676"/>
    <a:srgbClr val="204C82"/>
    <a:srgbClr val="2B6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6FA55-8AD6-CE4A-AB69-915F35BBBF9F}" v="710" dt="2022-08-29T23:42:36.1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9" autoAdjust="0"/>
    <p:restoredTop sz="94659"/>
  </p:normalViewPr>
  <p:slideViewPr>
    <p:cSldViewPr snapToGrid="0">
      <p:cViewPr varScale="1">
        <p:scale>
          <a:sx n="66" d="100"/>
          <a:sy n="66" d="100"/>
        </p:scale>
        <p:origin x="104" y="28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5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ioC" userId="b790f688-0c99-421d-ad08-5e0c6e6e58c5" providerId="ADAL" clId="{0AD6FA55-8AD6-CE4A-AB69-915F35BBBF9F}"/>
    <pc:docChg chg="modSld">
      <pc:chgData name="HilarioC" userId="b790f688-0c99-421d-ad08-5e0c6e6e58c5" providerId="ADAL" clId="{0AD6FA55-8AD6-CE4A-AB69-915F35BBBF9F}" dt="2022-08-29T23:42:56.699" v="57" actId="14100"/>
      <pc:docMkLst>
        <pc:docMk/>
      </pc:docMkLst>
      <pc:sldChg chg="addSp modSp mod modAnim">
        <pc:chgData name="HilarioC" userId="b790f688-0c99-421d-ad08-5e0c6e6e58c5" providerId="ADAL" clId="{0AD6FA55-8AD6-CE4A-AB69-915F35BBBF9F}" dt="2022-08-29T23:42:56.699" v="57" actId="14100"/>
        <pc:sldMkLst>
          <pc:docMk/>
          <pc:sldMk cId="2740658814" sldId="8919"/>
        </pc:sldMkLst>
        <pc:spChg chg="add mod">
          <ac:chgData name="HilarioC" userId="b790f688-0c99-421d-ad08-5e0c6e6e58c5" providerId="ADAL" clId="{0AD6FA55-8AD6-CE4A-AB69-915F35BBBF9F}" dt="2022-08-29T23:42:56.699" v="57" actId="14100"/>
          <ac:spMkLst>
            <pc:docMk/>
            <pc:sldMk cId="2740658814" sldId="8919"/>
            <ac:spMk id="2" creationId="{D52F4729-BB39-4D24-4E56-DE7DE9532B26}"/>
          </ac:spMkLst>
        </pc:spChg>
        <pc:spChg chg="add mod">
          <ac:chgData name="HilarioC" userId="b790f688-0c99-421d-ad08-5e0c6e6e58c5" providerId="ADAL" clId="{0AD6FA55-8AD6-CE4A-AB69-915F35BBBF9F}" dt="2022-08-29T23:42:53.208" v="56" actId="1076"/>
          <ac:spMkLst>
            <pc:docMk/>
            <pc:sldMk cId="2740658814" sldId="8919"/>
            <ac:spMk id="3" creationId="{C57ED0AB-CFD7-BE22-C913-22B9657FCC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9888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0774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54501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075052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469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30069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84989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3802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51257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10209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553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69689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95780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48052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31150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765193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721218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1579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30778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11803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83389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086011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92747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651316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624559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06568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189081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54466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4607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3857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20489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80510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636545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10168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00680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9/19/2022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9/19/2022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9/19/2022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9/19/2022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9/19/2022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9/19/2022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9/19/2022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a:solidFill>
                  <a:schemeClr val="bg1"/>
                </a:solidFill>
                <a:latin typeface="Century Gothic" panose="020B0502020202020204" pitchFamily="34" charset="0"/>
              </a:rPr>
              <a:t>EPHESIANS</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844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9 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(What does “he ascended” mean except that he also descended to the lower, earthly regions? </a:t>
            </a:r>
          </a:p>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10 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He who descended is the very one who ascended higher than all the heavens, in order to fill the whole universe.)</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13640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754326"/>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11 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So Christ himself gave the apostles, the prophets, the evangelists, the pastors and teachers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15455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754326"/>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So Christ himself gave the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apostles</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the prophets, the evangelists, the pastors and teachers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57783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754326"/>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So Christ himself gave the apostles, the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prophets</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the evangelists, the pastors and teachers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638554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754326"/>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So Christ himself gave the apostles, the prophets, the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evangelists</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the pastors and teachers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12038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754326"/>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So Christ himself gave the apostles, the prophets, the evangelists, the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pastors and teachers</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61944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11 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So Christ himself gave the apostles, the prophets, the evangelists, the pastors and teachers </a:t>
            </a:r>
          </a:p>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12 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equip his people for works of service, so that the body of Christ may be built up</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22012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So Christ himself gave the apostles, the prophets, the evangelists, the pastors and teachers </a:t>
            </a:r>
          </a:p>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equip his people for works of service</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so that the body of Christ may be built up</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2ED48AEE-1C44-4DB3-8863-F7B8350AF92E}"/>
              </a:ext>
            </a:extLst>
          </p:cNvPr>
          <p:cNvSpPr>
            <a:spLocks noChangeArrowheads="1"/>
          </p:cNvSpPr>
          <p:nvPr/>
        </p:nvSpPr>
        <p:spPr bwMode="auto">
          <a:xfrm>
            <a:off x="304800" y="3563075"/>
            <a:ext cx="11582400" cy="317460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3" name="Text Box 8">
            <a:extLst>
              <a:ext uri="{FF2B5EF4-FFF2-40B4-BE49-F238E27FC236}">
                <a16:creationId xmlns:a16="http://schemas.microsoft.com/office/drawing/2014/main" xmlns="" id="{5B6F7629-C768-459A-50A6-65251BF4D18C}"/>
              </a:ext>
            </a:extLst>
          </p:cNvPr>
          <p:cNvSpPr txBox="1">
            <a:spLocks noChangeArrowheads="1"/>
          </p:cNvSpPr>
          <p:nvPr/>
        </p:nvSpPr>
        <p:spPr bwMode="auto">
          <a:xfrm>
            <a:off x="305336" y="3627243"/>
            <a:ext cx="11566110" cy="2474524"/>
          </a:xfrm>
          <a:prstGeom prst="rect">
            <a:avLst/>
          </a:prstGeom>
          <a:noFill/>
          <a:ln w="9525">
            <a:noFill/>
            <a:miter lim="800000"/>
            <a:headEnd/>
            <a:tailEnd/>
          </a:ln>
        </p:spPr>
        <p:txBody>
          <a:bodyPr wrap="square">
            <a:spAutoFit/>
          </a:bodyPr>
          <a:lstStyle/>
          <a:p>
            <a:pPr marL="15875" indent="-15875">
              <a:lnSpc>
                <a:spcPct val="90000"/>
              </a:lnSpc>
              <a:spcBef>
                <a:spcPts val="0"/>
              </a:spcBef>
              <a:spcAft>
                <a:spcPts val="0"/>
              </a:spcAft>
            </a:pPr>
            <a:r>
              <a:rPr lang="en-US" sz="3600" dirty="0">
                <a:solidFill>
                  <a:prstClr val="white"/>
                </a:solidFill>
                <a:latin typeface="Calibri Light" panose="020F0302020204030204" pitchFamily="34" charset="0"/>
                <a:cs typeface="Calibri Light" panose="020F0302020204030204" pitchFamily="34" charset="0"/>
              </a:rPr>
              <a:t>There are several advantages to this equipping model</a:t>
            </a:r>
          </a:p>
          <a:p>
            <a:pPr marL="571500" indent="-571500">
              <a:lnSpc>
                <a:spcPct val="90000"/>
              </a:lnSpc>
              <a:spcBef>
                <a:spcPts val="0"/>
              </a:spcBef>
              <a:spcAft>
                <a:spcPts val="0"/>
              </a:spcAft>
            </a:pPr>
            <a:r>
              <a:rPr lang="en-US" sz="3400" dirty="0">
                <a:solidFill>
                  <a:prstClr val="white"/>
                </a:solidFill>
                <a:latin typeface="Calibri Light" panose="020F0302020204030204" pitchFamily="34" charset="0"/>
                <a:cs typeface="Calibri Light" panose="020F0302020204030204" pitchFamily="34" charset="0"/>
              </a:rPr>
              <a:t>»	It argues against a man-centered church.</a:t>
            </a:r>
          </a:p>
          <a:p>
            <a:pPr marL="571500" indent="-571500">
              <a:lnSpc>
                <a:spcPct val="90000"/>
              </a:lnSpc>
              <a:spcBef>
                <a:spcPts val="0"/>
              </a:spcBef>
              <a:spcAft>
                <a:spcPts val="0"/>
              </a:spcAft>
            </a:pPr>
            <a:r>
              <a:rPr lang="en-US" sz="3400" dirty="0">
                <a:solidFill>
                  <a:prstClr val="white"/>
                </a:solidFill>
                <a:latin typeface="Calibri Light" panose="020F0302020204030204" pitchFamily="34" charset="0"/>
                <a:cs typeface="Calibri Light" panose="020F0302020204030204" pitchFamily="34" charset="0"/>
              </a:rPr>
              <a:t>»	Basing the operation and growth of the entire church on a single, gifted person would be like having a massively enlarged heart. </a:t>
            </a:r>
          </a:p>
        </p:txBody>
      </p:sp>
    </p:spTree>
    <p:extLst>
      <p:ext uri="{BB962C8B-B14F-4D97-AF65-F5344CB8AC3E}">
        <p14:creationId xmlns:p14="http://schemas.microsoft.com/office/powerpoint/2010/main" val="40467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So Christ himself gave the apostles, the prophets, the evangelists, the pastors and teachers </a:t>
            </a:r>
          </a:p>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to equip his people for works of service,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so that the body of Christ may be built up</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608C16A0-3267-F60E-66D1-5BEDEE6FA9D4}"/>
              </a:ext>
            </a:extLst>
          </p:cNvPr>
          <p:cNvSpPr>
            <a:spLocks noChangeArrowheads="1"/>
          </p:cNvSpPr>
          <p:nvPr/>
        </p:nvSpPr>
        <p:spPr bwMode="auto">
          <a:xfrm>
            <a:off x="2033337" y="4157723"/>
            <a:ext cx="8125326" cy="110116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9FC0DC57-1263-B960-9513-709A3E444DDD}"/>
              </a:ext>
            </a:extLst>
          </p:cNvPr>
          <p:cNvSpPr txBox="1">
            <a:spLocks noChangeArrowheads="1"/>
          </p:cNvSpPr>
          <p:nvPr/>
        </p:nvSpPr>
        <p:spPr bwMode="auto">
          <a:xfrm>
            <a:off x="2056061" y="4309506"/>
            <a:ext cx="8075213" cy="784830"/>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5000" dirty="0">
                <a:solidFill>
                  <a:prstClr val="white"/>
                </a:solidFill>
                <a:latin typeface="Calibri Light" panose="020F0302020204030204" pitchFamily="34" charset="0"/>
                <a:cs typeface="Calibri Light" panose="020F0302020204030204" pitchFamily="34" charset="0"/>
              </a:rPr>
              <a:t>Healthy organisms grow</a:t>
            </a:r>
          </a:p>
        </p:txBody>
      </p:sp>
    </p:spTree>
    <p:extLst>
      <p:ext uri="{BB962C8B-B14F-4D97-AF65-F5344CB8AC3E}">
        <p14:creationId xmlns:p14="http://schemas.microsoft.com/office/powerpoint/2010/main" val="123835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So Christ himself gave the apostles, the prophets, the evangelists, the pastors and teachers </a:t>
            </a:r>
          </a:p>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to equip his people for works of service,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so that the body of Christ may be built up</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608C16A0-3267-F60E-66D1-5BEDEE6FA9D4}"/>
              </a:ext>
            </a:extLst>
          </p:cNvPr>
          <p:cNvSpPr>
            <a:spLocks noChangeArrowheads="1"/>
          </p:cNvSpPr>
          <p:nvPr/>
        </p:nvSpPr>
        <p:spPr bwMode="auto">
          <a:xfrm>
            <a:off x="2033337" y="4157723"/>
            <a:ext cx="8125326" cy="110116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9FC0DC57-1263-B960-9513-709A3E444DDD}"/>
              </a:ext>
            </a:extLst>
          </p:cNvPr>
          <p:cNvSpPr txBox="1">
            <a:spLocks noChangeArrowheads="1"/>
          </p:cNvSpPr>
          <p:nvPr/>
        </p:nvSpPr>
        <p:spPr bwMode="auto">
          <a:xfrm>
            <a:off x="2056061" y="4309506"/>
            <a:ext cx="8075213" cy="784830"/>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5000" dirty="0">
                <a:solidFill>
                  <a:prstClr val="white"/>
                </a:solidFill>
                <a:latin typeface="Calibri Light" panose="020F0302020204030204" pitchFamily="34" charset="0"/>
                <a:cs typeface="Calibri Light" panose="020F0302020204030204" pitchFamily="34" charset="0"/>
              </a:rPr>
              <a:t>As each part does its work</a:t>
            </a:r>
          </a:p>
        </p:txBody>
      </p:sp>
    </p:spTree>
    <p:extLst>
      <p:ext uri="{BB962C8B-B14F-4D97-AF65-F5344CB8AC3E}">
        <p14:creationId xmlns:p14="http://schemas.microsoft.com/office/powerpoint/2010/main" val="278949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xmlns="" id="{E820FA37-238F-936C-6DE9-F1602DEFD062}"/>
              </a:ext>
            </a:extLst>
          </p:cNvPr>
          <p:cNvSpPr txBox="1">
            <a:spLocks noChangeArrowheads="1"/>
          </p:cNvSpPr>
          <p:nvPr/>
        </p:nvSpPr>
        <p:spPr bwMode="auto">
          <a:xfrm>
            <a:off x="800100" y="1997839"/>
            <a:ext cx="10591800" cy="2862322"/>
          </a:xfrm>
          <a:prstGeom prst="rect">
            <a:avLst/>
          </a:prstGeom>
          <a:noFill/>
          <a:ln w="9525">
            <a:noFill/>
            <a:miter lim="800000"/>
            <a:headEnd/>
            <a:tailEnd/>
          </a:ln>
        </p:spPr>
        <p:txBody>
          <a:bodyPr wrap="square">
            <a:spAutoFit/>
          </a:bodyPr>
          <a:lstStyle/>
          <a:p>
            <a:pPr marL="11113" marR="0" indent="-11113" algn="ctr">
              <a:lnSpc>
                <a:spcPct val="90000"/>
              </a:lnSpc>
              <a:spcBef>
                <a:spcPts val="0"/>
              </a:spcBef>
              <a:spcAft>
                <a:spcPts val="0"/>
              </a:spcAft>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Just as our bodies have many parts and each part has a special function, so it is with Christ’s body. We are many parts of one body, and individually members of one another.</a:t>
            </a:r>
          </a:p>
          <a:p>
            <a:pPr marL="11113" marR="0" indent="-11113" algn="ctr">
              <a:lnSpc>
                <a:spcPct val="90000"/>
              </a:lnSpc>
              <a:spcBef>
                <a:spcPts val="0"/>
              </a:spcBef>
              <a:spcAft>
                <a:spcPts val="0"/>
              </a:spcAft>
            </a:pPr>
            <a:r>
              <a:rPr lang="en-US" sz="4000" i="1"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—Romans 12:4-5 </a:t>
            </a:r>
          </a:p>
        </p:txBody>
      </p:sp>
    </p:spTree>
    <p:extLst>
      <p:ext uri="{BB962C8B-B14F-4D97-AF65-F5344CB8AC3E}">
        <p14:creationId xmlns:p14="http://schemas.microsoft.com/office/powerpoint/2010/main" val="2452737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507831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11 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So Christ himself gave the apostles, the prophets, the evangelists, the pastors and teachers </a:t>
            </a:r>
          </a:p>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12 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equip his people for works of service, so that the body of Christ may be built up </a:t>
            </a:r>
          </a:p>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until we all reach unity in the faith and in the knowledge of the Son of God and become mature, attaining to the whole measure of the fullness of Christ.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26443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507831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So Christ himself gave the apostles, the prophets, the evangelists, the pastors and teachers </a:t>
            </a:r>
          </a:p>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to equip his people for works of service, so that the body of Christ may be built up </a:t>
            </a:r>
          </a:p>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until we all reach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unity in the faith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and in the knowledge of the Son of God and become mature, attaining to the whole measure of the fullness of Christ.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844721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507831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So Christ himself gave the apostles, the prophets, the evangelists, the pastors and teachers </a:t>
            </a:r>
          </a:p>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to equip his people for works of service, so that the body of Christ may be built up </a:t>
            </a:r>
          </a:p>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until we all reach unity in the faith and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in the knowledge of the Son of God</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and become mature, attaining to the whole measure of the fullness of Christ.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571323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507831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11 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So Christ himself gave the apostles, the prophets, the evangelists, the pastors and teachers </a:t>
            </a:r>
          </a:p>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12 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to equip his people for works of service, so that the body of Christ may be built up </a:t>
            </a:r>
          </a:p>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until we all reach unity in the faith and in the knowledge of the Son of God and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become mature</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attaining to the whole measure of the fullness of Christ.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499205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Then we will no longer be infants, tossed back and forth by the waves, and blown here and there by every wind of teaching and by the cunning and craftiness of people in their deceitful scheming.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564023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Then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we will no longer be infants</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tossed back and forth by the waves, and blown here and there by every wind of teaching and by the cunning and craftiness of people in their deceitful scheming.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229872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Then we will no longer be infants,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tossed back and forth by the waves, and blown here and there by every wind of teaching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and by the cunning and craftiness of people in their deceitful scheming.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B71AE7D2-3F14-E3F4-E42F-24FABC916882}"/>
              </a:ext>
            </a:extLst>
          </p:cNvPr>
          <p:cNvSpPr>
            <a:spLocks noChangeArrowheads="1"/>
          </p:cNvSpPr>
          <p:nvPr/>
        </p:nvSpPr>
        <p:spPr bwMode="auto">
          <a:xfrm>
            <a:off x="685800" y="3053748"/>
            <a:ext cx="10744200" cy="142976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0BA3447A-FFD2-24AD-9119-F976F15016F3}"/>
              </a:ext>
            </a:extLst>
          </p:cNvPr>
          <p:cNvSpPr txBox="1">
            <a:spLocks noChangeArrowheads="1"/>
          </p:cNvSpPr>
          <p:nvPr/>
        </p:nvSpPr>
        <p:spPr bwMode="auto">
          <a:xfrm>
            <a:off x="724676" y="3141363"/>
            <a:ext cx="10677935" cy="12557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Those who have not attained spiritual maturity are unable to assess truth claims.</a:t>
            </a:r>
          </a:p>
        </p:txBody>
      </p:sp>
    </p:spTree>
    <p:extLst>
      <p:ext uri="{BB962C8B-B14F-4D97-AF65-F5344CB8AC3E}">
        <p14:creationId xmlns:p14="http://schemas.microsoft.com/office/powerpoint/2010/main" val="48469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Then we will no longer be infants,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tossed back and forth by the waves, and blown here and there by every wind of teaching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and by the cunning and craftiness of people in their deceitful scheming.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B71AE7D2-3F14-E3F4-E42F-24FABC916882}"/>
              </a:ext>
            </a:extLst>
          </p:cNvPr>
          <p:cNvSpPr>
            <a:spLocks noChangeArrowheads="1"/>
          </p:cNvSpPr>
          <p:nvPr/>
        </p:nvSpPr>
        <p:spPr bwMode="auto">
          <a:xfrm>
            <a:off x="685800" y="3053748"/>
            <a:ext cx="10744200" cy="142976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0BA3447A-FFD2-24AD-9119-F976F15016F3}"/>
              </a:ext>
            </a:extLst>
          </p:cNvPr>
          <p:cNvSpPr txBox="1">
            <a:spLocks noChangeArrowheads="1"/>
          </p:cNvSpPr>
          <p:nvPr/>
        </p:nvSpPr>
        <p:spPr bwMode="auto">
          <a:xfrm>
            <a:off x="724676" y="3253657"/>
            <a:ext cx="10677935" cy="923330"/>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6000" dirty="0">
                <a:solidFill>
                  <a:prstClr val="white"/>
                </a:solidFill>
                <a:latin typeface="Calibri Light" panose="020F0302020204030204" pitchFamily="34" charset="0"/>
                <a:cs typeface="Calibri Light" panose="020F0302020204030204" pitchFamily="34" charset="0"/>
              </a:rPr>
              <a:t>The Example of Church History</a:t>
            </a:r>
          </a:p>
        </p:txBody>
      </p:sp>
    </p:spTree>
    <p:extLst>
      <p:ext uri="{BB962C8B-B14F-4D97-AF65-F5344CB8AC3E}">
        <p14:creationId xmlns:p14="http://schemas.microsoft.com/office/powerpoint/2010/main" val="2871952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4524315"/>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Then we will no longer be infants, tossed back and forth by the waves, and blown here and there by every wind of teaching and by the cunning and craftiness of people in their deceitful scheming. </a:t>
            </a:r>
          </a:p>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15 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Instead, speaking the truth in love, we will grow to become in every respect the mature body of him who is the head, that is, Christ.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93455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4524315"/>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Then we will no longer be infants, tossed back and forth by the waves, and blown here and there by every wind of teaching and by the cunning and craftiness of people in their deceitful scheming. </a:t>
            </a:r>
          </a:p>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15 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Instead,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speaking the truth in love</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we will grow to become in every respect the mature body of him who is the head, that is, Christ.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622480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200329"/>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7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But to each one of us grace has been given as Christ apportioned it.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78715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1" y="252664"/>
            <a:ext cx="5791200" cy="3647152"/>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5000" dirty="0">
                <a:solidFill>
                  <a:prstClr val="white"/>
                </a:solidFill>
                <a:latin typeface="Calibri Light" panose="020F0302020204030204" pitchFamily="34" charset="0"/>
                <a:cs typeface="Calibri Light" panose="020F0302020204030204" pitchFamily="34" charset="0"/>
              </a:rPr>
              <a:t>Truth without love </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Makes people less receptive  </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Causes people to feel like a project </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Is ineffective</a:t>
            </a:r>
            <a:endPar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p:txBody>
      </p:sp>
      <p:sp>
        <p:nvSpPr>
          <p:cNvPr id="4" name="Text Box 8">
            <a:extLst>
              <a:ext uri="{FF2B5EF4-FFF2-40B4-BE49-F238E27FC236}">
                <a16:creationId xmlns:a16="http://schemas.microsoft.com/office/drawing/2014/main" xmlns="" id="{6BA199F2-3173-8EFE-A2C3-346C16140B58}"/>
              </a:ext>
            </a:extLst>
          </p:cNvPr>
          <p:cNvSpPr txBox="1">
            <a:spLocks noChangeArrowheads="1"/>
          </p:cNvSpPr>
          <p:nvPr/>
        </p:nvSpPr>
        <p:spPr bwMode="auto">
          <a:xfrm>
            <a:off x="6096000" y="252664"/>
            <a:ext cx="5791200" cy="3570208"/>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5000" dirty="0">
                <a:solidFill>
                  <a:prstClr val="white"/>
                </a:solidFill>
                <a:latin typeface="Calibri Light" panose="020F0302020204030204" pitchFamily="34" charset="0"/>
                <a:cs typeface="Calibri Light" panose="020F0302020204030204" pitchFamily="34" charset="0"/>
              </a:rPr>
              <a:t>Love without truth</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We may feel regret because we failed to say something</a:t>
            </a:r>
          </a:p>
          <a:p>
            <a:pPr marL="571500" indent="-571500">
              <a:lnSpc>
                <a:spcPct val="90000"/>
              </a:lnSpc>
              <a:spcBef>
                <a:spcPts val="0"/>
              </a:spcBef>
              <a:spcAft>
                <a:spcPts val="600"/>
              </a:spcAft>
            </a:pPr>
            <a:r>
              <a:rPr lang="en-US" sz="3800" dirty="0">
                <a:solidFill>
                  <a:prstClr val="white"/>
                </a:solidFill>
                <a:latin typeface="Calibri Light" panose="020F0302020204030204" pitchFamily="34" charset="0"/>
                <a:cs typeface="Calibri Light" panose="020F0302020204030204" pitchFamily="34" charset="0"/>
              </a:rPr>
              <a:t>»	</a:t>
            </a:r>
            <a:r>
              <a:rPr lang="en-US" sz="38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No one’s life really changes </a:t>
            </a:r>
          </a:p>
        </p:txBody>
      </p:sp>
      <p:sp>
        <p:nvSpPr>
          <p:cNvPr id="5" name="Rectangle 4">
            <a:extLst>
              <a:ext uri="{FF2B5EF4-FFF2-40B4-BE49-F238E27FC236}">
                <a16:creationId xmlns:a16="http://schemas.microsoft.com/office/drawing/2014/main" xmlns="" id="{4F2DDC2C-0ED0-38C5-62FC-DA5496D6EF5C}"/>
              </a:ext>
            </a:extLst>
          </p:cNvPr>
          <p:cNvSpPr/>
          <p:nvPr/>
        </p:nvSpPr>
        <p:spPr>
          <a:xfrm>
            <a:off x="304801" y="252664"/>
            <a:ext cx="5791199" cy="63526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E537AB0D-4AAE-9025-591C-9CEEBA5BB8ED}"/>
              </a:ext>
            </a:extLst>
          </p:cNvPr>
          <p:cNvSpPr/>
          <p:nvPr/>
        </p:nvSpPr>
        <p:spPr>
          <a:xfrm>
            <a:off x="6095999" y="252664"/>
            <a:ext cx="5791199" cy="63526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144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16 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From him the whole body, joined and held together by every supporting ligament, grows and builds itself up in love, as each part does its work. </a:t>
            </a:r>
          </a:p>
          <a:p>
            <a:pPr marL="571500" marR="0" indent="-571500">
              <a:lnSpc>
                <a:spcPct val="90000"/>
              </a:lnSpc>
              <a:spcBef>
                <a:spcPts val="0"/>
              </a:spcBef>
              <a:spcAft>
                <a:spcPts val="1000"/>
              </a:spcAft>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72933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16 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From him the whole body,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joined and held together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by every supporting ligament, grows and builds itself up in love, as each part does its work. </a:t>
            </a:r>
          </a:p>
          <a:p>
            <a:pPr marL="571500" marR="0" indent="-571500">
              <a:lnSpc>
                <a:spcPct val="90000"/>
              </a:lnSpc>
              <a:spcBef>
                <a:spcPts val="0"/>
              </a:spcBef>
              <a:spcAft>
                <a:spcPts val="1000"/>
              </a:spcAft>
            </a:pP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D52F4729-BB39-4D24-4E56-DE7DE9532B26}"/>
              </a:ext>
            </a:extLst>
          </p:cNvPr>
          <p:cNvSpPr>
            <a:spLocks noChangeArrowheads="1"/>
          </p:cNvSpPr>
          <p:nvPr/>
        </p:nvSpPr>
        <p:spPr bwMode="auto">
          <a:xfrm>
            <a:off x="1016696" y="2485813"/>
            <a:ext cx="9879904" cy="132343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C57ED0AB-CFD7-BE22-C913-22B9657FCCAF}"/>
              </a:ext>
            </a:extLst>
          </p:cNvPr>
          <p:cNvSpPr txBox="1">
            <a:spLocks noChangeArrowheads="1"/>
          </p:cNvSpPr>
          <p:nvPr/>
        </p:nvSpPr>
        <p:spPr bwMode="auto">
          <a:xfrm>
            <a:off x="1061783" y="2567656"/>
            <a:ext cx="9818968" cy="1144929"/>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800" dirty="0">
                <a:solidFill>
                  <a:prstClr val="white"/>
                </a:solidFill>
                <a:latin typeface="Calibri Light" panose="020F0302020204030204" pitchFamily="34" charset="0"/>
                <a:cs typeface="Calibri Light" panose="020F0302020204030204" pitchFamily="34" charset="0"/>
              </a:rPr>
              <a:t>1 Peter 5:2: You also, like living stones, are being built into a spiritual house. </a:t>
            </a:r>
          </a:p>
        </p:txBody>
      </p:sp>
    </p:spTree>
    <p:extLst>
      <p:ext uri="{BB962C8B-B14F-4D97-AF65-F5344CB8AC3E}">
        <p14:creationId xmlns:p14="http://schemas.microsoft.com/office/powerpoint/2010/main" val="274065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700C4EA-429E-0CBE-C960-C17D313D3B08}"/>
              </a:ext>
            </a:extLst>
          </p:cNvPr>
          <p:cNvPicPr>
            <a:picLocks noChangeAspect="1"/>
          </p:cNvPicPr>
          <p:nvPr/>
        </p:nvPicPr>
        <p:blipFill>
          <a:blip r:embed="rId3"/>
          <a:stretch>
            <a:fillRect/>
          </a:stretch>
        </p:blipFill>
        <p:spPr>
          <a:xfrm>
            <a:off x="128337" y="118423"/>
            <a:ext cx="7499684" cy="5021317"/>
          </a:xfrm>
          <a:prstGeom prst="rect">
            <a:avLst/>
          </a:prstGeom>
        </p:spPr>
      </p:pic>
      <p:pic>
        <p:nvPicPr>
          <p:cNvPr id="14" name="Picture 13">
            <a:extLst>
              <a:ext uri="{FF2B5EF4-FFF2-40B4-BE49-F238E27FC236}">
                <a16:creationId xmlns:a16="http://schemas.microsoft.com/office/drawing/2014/main" xmlns="" id="{9E3293EA-34D0-8B36-9348-3B10BCF6AF11}"/>
              </a:ext>
            </a:extLst>
          </p:cNvPr>
          <p:cNvPicPr>
            <a:picLocks noChangeAspect="1"/>
          </p:cNvPicPr>
          <p:nvPr/>
        </p:nvPicPr>
        <p:blipFill>
          <a:blip r:embed="rId4"/>
          <a:stretch>
            <a:fillRect/>
          </a:stretch>
        </p:blipFill>
        <p:spPr>
          <a:xfrm>
            <a:off x="7748337" y="118423"/>
            <a:ext cx="4315326" cy="6472989"/>
          </a:xfrm>
          <a:prstGeom prst="rect">
            <a:avLst/>
          </a:prstGeom>
        </p:spPr>
      </p:pic>
    </p:spTree>
    <p:extLst>
      <p:ext uri="{BB962C8B-B14F-4D97-AF65-F5344CB8AC3E}">
        <p14:creationId xmlns:p14="http://schemas.microsoft.com/office/powerpoint/2010/main" val="12208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16 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From him the whole body, joined and held together by every supporting ligament, grows and builds itself up in love,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as each part does its work. </a:t>
            </a:r>
          </a:p>
          <a:p>
            <a:pPr marL="571500" marR="0" indent="-571500">
              <a:lnSpc>
                <a:spcPct val="90000"/>
              </a:lnSpc>
              <a:spcBef>
                <a:spcPts val="0"/>
              </a:spcBef>
              <a:spcAft>
                <a:spcPts val="1000"/>
              </a:spcAft>
            </a:pP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48400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1200329"/>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God offers you an opportunity to be apart of something bigger than yourself</a:t>
            </a:r>
            <a:endPar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Application</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8654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570208"/>
          </a:xfrm>
          <a:prstGeom prst="rect">
            <a:avLst/>
          </a:prstGeom>
          <a:noFill/>
          <a:ln w="9525">
            <a:noFill/>
            <a:miter lim="800000"/>
            <a:headEnd/>
            <a:tailEnd/>
          </a:ln>
        </p:spPr>
        <p:txBody>
          <a:bodyPr wrap="square">
            <a:spAutoFit/>
          </a:bodyPr>
          <a:lstStyle/>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God offers you an opportunity to be apart of something bigger than yourself while highlighting your individuality. </a:t>
            </a:r>
          </a:p>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Talk your walk with God to the next level by discovering your spiritual gifts.</a:t>
            </a:r>
          </a:p>
          <a:p>
            <a:pPr marL="571500" indent="-571500">
              <a:lnSpc>
                <a:spcPct val="90000"/>
              </a:lnSpc>
              <a:spcBef>
                <a:spcPts val="0"/>
              </a:spcBef>
              <a:spcAft>
                <a:spcPts val="600"/>
              </a:spcAft>
            </a:pPr>
            <a:r>
              <a:rPr lang="en-US" sz="4000" dirty="0">
                <a:solidFill>
                  <a:prstClr val="white"/>
                </a:solidFill>
                <a:latin typeface="Calibri Light" panose="020F0302020204030204" pitchFamily="34" charset="0"/>
                <a:cs typeface="Calibri Light" panose="020F0302020204030204" pitchFamily="34" charset="0"/>
              </a:rPr>
              <a:t>»	Exercise your spiritual gifts and playing your part.</a:t>
            </a:r>
            <a:endPar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Application</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017509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a:solidFill>
                  <a:schemeClr val="bg1"/>
                </a:solidFill>
                <a:latin typeface="Century Gothic" panose="020B0502020202020204" pitchFamily="34" charset="0"/>
              </a:rPr>
              <a:t>EPHESIANS</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2535152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200329"/>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7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But to each one of us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grace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has been given as Christ apportioned it. </a:t>
            </a:r>
            <a:endPar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5A405A33-F492-8C4B-B1BA-3DC410156FF7}"/>
              </a:ext>
            </a:extLst>
          </p:cNvPr>
          <p:cNvSpPr>
            <a:spLocks noChangeArrowheads="1"/>
          </p:cNvSpPr>
          <p:nvPr/>
        </p:nvSpPr>
        <p:spPr bwMode="auto">
          <a:xfrm>
            <a:off x="685800" y="1994967"/>
            <a:ext cx="10744200" cy="142976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CAD91799-84CE-145A-7967-B1C28137CF65}"/>
              </a:ext>
            </a:extLst>
          </p:cNvPr>
          <p:cNvSpPr txBox="1">
            <a:spLocks noChangeArrowheads="1"/>
          </p:cNvSpPr>
          <p:nvPr/>
        </p:nvSpPr>
        <p:spPr bwMode="auto">
          <a:xfrm>
            <a:off x="724676" y="2066540"/>
            <a:ext cx="10677935" cy="12557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In this case, however, “grace” refers to spiritual gifts.</a:t>
            </a:r>
          </a:p>
        </p:txBody>
      </p:sp>
    </p:spTree>
    <p:extLst>
      <p:ext uri="{BB962C8B-B14F-4D97-AF65-F5344CB8AC3E}">
        <p14:creationId xmlns:p14="http://schemas.microsoft.com/office/powerpoint/2010/main" val="25371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1200329"/>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7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But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to each one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of us grace</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has been given as Christ apportioned it. </a:t>
            </a:r>
            <a:endPar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5A405A33-F492-8C4B-B1BA-3DC410156FF7}"/>
              </a:ext>
            </a:extLst>
          </p:cNvPr>
          <p:cNvSpPr>
            <a:spLocks noChangeArrowheads="1"/>
          </p:cNvSpPr>
          <p:nvPr/>
        </p:nvSpPr>
        <p:spPr bwMode="auto">
          <a:xfrm>
            <a:off x="3027947" y="2495730"/>
            <a:ext cx="5907505" cy="1200329"/>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CAD91799-84CE-145A-7967-B1C28137CF65}"/>
              </a:ext>
            </a:extLst>
          </p:cNvPr>
          <p:cNvSpPr txBox="1">
            <a:spLocks noChangeArrowheads="1"/>
          </p:cNvSpPr>
          <p:nvPr/>
        </p:nvSpPr>
        <p:spPr bwMode="auto">
          <a:xfrm>
            <a:off x="3066824" y="2647514"/>
            <a:ext cx="5871070" cy="854080"/>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5500" dirty="0">
                <a:solidFill>
                  <a:prstClr val="white"/>
                </a:solidFill>
                <a:latin typeface="Calibri Light" panose="020F0302020204030204" pitchFamily="34" charset="0"/>
                <a:cs typeface="Calibri Light" panose="020F0302020204030204" pitchFamily="34" charset="0"/>
              </a:rPr>
              <a:t>Unity in Diversity </a:t>
            </a:r>
          </a:p>
        </p:txBody>
      </p:sp>
      <p:sp>
        <p:nvSpPr>
          <p:cNvPr id="6" name="Rectangle 5">
            <a:extLst>
              <a:ext uri="{FF2B5EF4-FFF2-40B4-BE49-F238E27FC236}">
                <a16:creationId xmlns:a16="http://schemas.microsoft.com/office/drawing/2014/main" xmlns="" id="{661033D3-D5BB-5C23-4691-1703F5A416BA}"/>
              </a:ext>
            </a:extLst>
          </p:cNvPr>
          <p:cNvSpPr>
            <a:spLocks noChangeArrowheads="1"/>
          </p:cNvSpPr>
          <p:nvPr/>
        </p:nvSpPr>
        <p:spPr bwMode="auto">
          <a:xfrm>
            <a:off x="685800" y="3968148"/>
            <a:ext cx="10744200" cy="1429762"/>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52C8B80A-2B34-7463-A52D-F4C687E7F8C9}"/>
              </a:ext>
            </a:extLst>
          </p:cNvPr>
          <p:cNvSpPr txBox="1">
            <a:spLocks noChangeArrowheads="1"/>
          </p:cNvSpPr>
          <p:nvPr/>
        </p:nvSpPr>
        <p:spPr bwMode="auto">
          <a:xfrm>
            <a:off x="724676" y="4039721"/>
            <a:ext cx="10677935" cy="1255728"/>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200" dirty="0">
                <a:solidFill>
                  <a:prstClr val="white"/>
                </a:solidFill>
                <a:latin typeface="Calibri Light" panose="020F0302020204030204" pitchFamily="34" charset="0"/>
                <a:cs typeface="Calibri Light" panose="020F0302020204030204" pitchFamily="34" charset="0"/>
              </a:rPr>
              <a:t>“The highest expression of individuality can only be found in community.” </a:t>
            </a:r>
          </a:p>
        </p:txBody>
      </p:sp>
    </p:spTree>
    <p:extLst>
      <p:ext uri="{BB962C8B-B14F-4D97-AF65-F5344CB8AC3E}">
        <p14:creationId xmlns:p14="http://schemas.microsoft.com/office/powerpoint/2010/main" val="40827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7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But to each one of us grace has been given as Christ apportioned it. </a:t>
            </a:r>
          </a:p>
          <a:p>
            <a:pPr marL="571500" marR="0" indent="-571500">
              <a:lnSpc>
                <a:spcPct val="90000"/>
              </a:lnSpc>
              <a:spcBef>
                <a:spcPts val="0"/>
              </a:spcBef>
              <a:spcAft>
                <a:spcPts val="0"/>
              </a:spcAft>
            </a:pPr>
            <a:r>
              <a:rPr lang="en-US" sz="40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8 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This is why it says: “When he ascended on high, he took many captives and gave gifts to his people.”</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25823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7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But to each one of us grace has been given as Christ apportioned it. </a:t>
            </a:r>
          </a:p>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8 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This is why it says: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“When he ascended on high, he took many captives and gave gifts to his people.”</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4BCE8DF9-0E2A-E677-75EB-1732D542291B}"/>
              </a:ext>
            </a:extLst>
          </p:cNvPr>
          <p:cNvSpPr>
            <a:spLocks noChangeArrowheads="1"/>
          </p:cNvSpPr>
          <p:nvPr/>
        </p:nvSpPr>
        <p:spPr bwMode="auto">
          <a:xfrm>
            <a:off x="806116" y="1323444"/>
            <a:ext cx="10090484" cy="104475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75FA0B6B-AD0E-5E8A-A0D4-8CF39AF77FC1}"/>
              </a:ext>
            </a:extLst>
          </p:cNvPr>
          <p:cNvSpPr txBox="1">
            <a:spLocks noChangeArrowheads="1"/>
          </p:cNvSpPr>
          <p:nvPr/>
        </p:nvSpPr>
        <p:spPr bwMode="auto">
          <a:xfrm>
            <a:off x="844992" y="1491269"/>
            <a:ext cx="10028251" cy="701731"/>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400" dirty="0">
                <a:solidFill>
                  <a:prstClr val="white"/>
                </a:solidFill>
                <a:latin typeface="Calibri Light" panose="020F0302020204030204" pitchFamily="34" charset="0"/>
                <a:cs typeface="Calibri Light" panose="020F0302020204030204" pitchFamily="34" charset="0"/>
              </a:rPr>
              <a:t>There is a textual problem.</a:t>
            </a:r>
          </a:p>
        </p:txBody>
      </p:sp>
      <p:sp>
        <p:nvSpPr>
          <p:cNvPr id="4" name="Rectangle 3">
            <a:extLst>
              <a:ext uri="{FF2B5EF4-FFF2-40B4-BE49-F238E27FC236}">
                <a16:creationId xmlns:a16="http://schemas.microsoft.com/office/drawing/2014/main" xmlns="" id="{0DFF5B14-A13E-2C27-2113-6C0B082161BC}"/>
              </a:ext>
            </a:extLst>
          </p:cNvPr>
          <p:cNvSpPr>
            <a:spLocks noChangeArrowheads="1"/>
          </p:cNvSpPr>
          <p:nvPr/>
        </p:nvSpPr>
        <p:spPr bwMode="auto">
          <a:xfrm>
            <a:off x="228601" y="4180242"/>
            <a:ext cx="11738810" cy="242910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BDEC43F0-83E8-790D-E989-D5C78DC5999F}"/>
              </a:ext>
            </a:extLst>
          </p:cNvPr>
          <p:cNvSpPr txBox="1">
            <a:spLocks noChangeArrowheads="1"/>
          </p:cNvSpPr>
          <p:nvPr/>
        </p:nvSpPr>
        <p:spPr bwMode="auto">
          <a:xfrm>
            <a:off x="273688" y="4262085"/>
            <a:ext cx="11666409" cy="2086725"/>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Psalm 68:17-18: The chariots of God are tens of thousands and thousands of thousands; the Lord has come from Sinai into his sanctuary. When you ascended on high, you led captives in your train; </a:t>
            </a:r>
            <a:r>
              <a:rPr lang="en-US" sz="3600" i="1" dirty="0">
                <a:solidFill>
                  <a:prstClr val="white"/>
                </a:solidFill>
                <a:latin typeface="Calibri Light" panose="020F0302020204030204" pitchFamily="34" charset="0"/>
                <a:cs typeface="Calibri Light" panose="020F0302020204030204" pitchFamily="34" charset="0"/>
              </a:rPr>
              <a:t>you received gifts from men</a:t>
            </a:r>
            <a:r>
              <a:rPr lang="en-US" sz="3600" dirty="0">
                <a:solidFill>
                  <a:prstClr val="white"/>
                </a:solidFill>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416058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7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But to each one of us grace has been given as Christ apportioned it. </a:t>
            </a:r>
          </a:p>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8 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This is why it says: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“When he ascended on high, he took many captives and gave gifts to his people.”</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4BCE8DF9-0E2A-E677-75EB-1732D542291B}"/>
              </a:ext>
            </a:extLst>
          </p:cNvPr>
          <p:cNvSpPr>
            <a:spLocks noChangeArrowheads="1"/>
          </p:cNvSpPr>
          <p:nvPr/>
        </p:nvSpPr>
        <p:spPr bwMode="auto">
          <a:xfrm>
            <a:off x="806116" y="1323444"/>
            <a:ext cx="10090484" cy="104475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75FA0B6B-AD0E-5E8A-A0D4-8CF39AF77FC1}"/>
              </a:ext>
            </a:extLst>
          </p:cNvPr>
          <p:cNvSpPr txBox="1">
            <a:spLocks noChangeArrowheads="1"/>
          </p:cNvSpPr>
          <p:nvPr/>
        </p:nvSpPr>
        <p:spPr bwMode="auto">
          <a:xfrm>
            <a:off x="844992" y="1491269"/>
            <a:ext cx="10028251" cy="701731"/>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400" dirty="0">
                <a:solidFill>
                  <a:prstClr val="white"/>
                </a:solidFill>
                <a:latin typeface="Calibri Light" panose="020F0302020204030204" pitchFamily="34" charset="0"/>
                <a:cs typeface="Calibri Light" panose="020F0302020204030204" pitchFamily="34" charset="0"/>
              </a:rPr>
              <a:t>There is a textual problem.</a:t>
            </a:r>
          </a:p>
        </p:txBody>
      </p:sp>
      <p:sp>
        <p:nvSpPr>
          <p:cNvPr id="4" name="Rectangle 3">
            <a:extLst>
              <a:ext uri="{FF2B5EF4-FFF2-40B4-BE49-F238E27FC236}">
                <a16:creationId xmlns:a16="http://schemas.microsoft.com/office/drawing/2014/main" xmlns="" id="{0DFF5B14-A13E-2C27-2113-6C0B082161BC}"/>
              </a:ext>
            </a:extLst>
          </p:cNvPr>
          <p:cNvSpPr>
            <a:spLocks noChangeArrowheads="1"/>
          </p:cNvSpPr>
          <p:nvPr/>
        </p:nvSpPr>
        <p:spPr bwMode="auto">
          <a:xfrm>
            <a:off x="228601" y="4180242"/>
            <a:ext cx="11738810" cy="242910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BDEC43F0-83E8-790D-E989-D5C78DC5999F}"/>
              </a:ext>
            </a:extLst>
          </p:cNvPr>
          <p:cNvSpPr txBox="1">
            <a:spLocks noChangeArrowheads="1"/>
          </p:cNvSpPr>
          <p:nvPr/>
        </p:nvSpPr>
        <p:spPr bwMode="auto">
          <a:xfrm>
            <a:off x="273688" y="4262085"/>
            <a:ext cx="11666409" cy="2086725"/>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John Stott: “What conquerors took from their captives, they gave away to their own people. The spoils were divided, the booty was shared. It seems possible that the Hebrew text itself may imply this…</a:t>
            </a:r>
          </a:p>
        </p:txBody>
      </p:sp>
    </p:spTree>
    <p:extLst>
      <p:ext uri="{BB962C8B-B14F-4D97-AF65-F5344CB8AC3E}">
        <p14:creationId xmlns:p14="http://schemas.microsoft.com/office/powerpoint/2010/main" val="2292034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0591800" cy="2862322"/>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7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But to each one of us grace has been given as Christ apportioned it. </a:t>
            </a:r>
          </a:p>
          <a:p>
            <a:pPr marL="571500" marR="0" indent="-571500">
              <a:lnSpc>
                <a:spcPct val="90000"/>
              </a:lnSpc>
              <a:spcBef>
                <a:spcPts val="0"/>
              </a:spcBef>
              <a:spcAft>
                <a:spcPts val="0"/>
              </a:spcAft>
            </a:pPr>
            <a:r>
              <a:rPr lang="en-US" sz="4000" baseline="30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8 	</a:t>
            </a:r>
            <a:r>
              <a:rPr lang="en-US" sz="4000" dirty="0">
                <a:solidFill>
                  <a:schemeClr val="tx1">
                    <a:lumMod val="50000"/>
                    <a:lumOff val="50000"/>
                  </a:schemeClr>
                </a:solidFill>
                <a:latin typeface="Calibri Light" panose="020F0302020204030204" pitchFamily="34" charset="0"/>
                <a:ea typeface="Cambria" panose="02040503050406030204" pitchFamily="18" charset="0"/>
                <a:cs typeface="Calibri Light" panose="020F0302020204030204" pitchFamily="34" charset="0"/>
              </a:rPr>
              <a:t>This is why it says: </a:t>
            </a:r>
            <a:r>
              <a:rPr lang="en-US" sz="4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“When he ascended on high, he took many captives and gave gifts to his people.”</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0" dirty="0">
                <a:solidFill>
                  <a:prstClr val="white"/>
                </a:solidFill>
                <a:latin typeface="Century Gothic" panose="020B0502020202020204" pitchFamily="34" charset="0"/>
                <a:cs typeface="Arial" charset="0"/>
              </a:rPr>
              <a:t>Ephesians</a:t>
            </a: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 4</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2" name="Rectangle 1">
            <a:extLst>
              <a:ext uri="{FF2B5EF4-FFF2-40B4-BE49-F238E27FC236}">
                <a16:creationId xmlns:a16="http://schemas.microsoft.com/office/drawing/2014/main" xmlns="" id="{4BCE8DF9-0E2A-E677-75EB-1732D542291B}"/>
              </a:ext>
            </a:extLst>
          </p:cNvPr>
          <p:cNvSpPr>
            <a:spLocks noChangeArrowheads="1"/>
          </p:cNvSpPr>
          <p:nvPr/>
        </p:nvSpPr>
        <p:spPr bwMode="auto">
          <a:xfrm>
            <a:off x="806116" y="1323444"/>
            <a:ext cx="10090484" cy="1044754"/>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3" name="TextBox 2">
            <a:extLst>
              <a:ext uri="{FF2B5EF4-FFF2-40B4-BE49-F238E27FC236}">
                <a16:creationId xmlns:a16="http://schemas.microsoft.com/office/drawing/2014/main" xmlns="" id="{75FA0B6B-AD0E-5E8A-A0D4-8CF39AF77FC1}"/>
              </a:ext>
            </a:extLst>
          </p:cNvPr>
          <p:cNvSpPr txBox="1">
            <a:spLocks noChangeArrowheads="1"/>
          </p:cNvSpPr>
          <p:nvPr/>
        </p:nvSpPr>
        <p:spPr bwMode="auto">
          <a:xfrm>
            <a:off x="844992" y="1491269"/>
            <a:ext cx="10028251" cy="701731"/>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300"/>
              </a:spcAft>
              <a:buSzPct val="100000"/>
              <a:defRPr/>
            </a:pPr>
            <a:r>
              <a:rPr lang="en-US" sz="4400" dirty="0">
                <a:solidFill>
                  <a:prstClr val="white"/>
                </a:solidFill>
                <a:latin typeface="Calibri Light" panose="020F0302020204030204" pitchFamily="34" charset="0"/>
                <a:cs typeface="Calibri Light" panose="020F0302020204030204" pitchFamily="34" charset="0"/>
              </a:rPr>
              <a:t>There is a textual problem.</a:t>
            </a:r>
          </a:p>
        </p:txBody>
      </p:sp>
      <p:sp>
        <p:nvSpPr>
          <p:cNvPr id="4" name="Rectangle 3">
            <a:extLst>
              <a:ext uri="{FF2B5EF4-FFF2-40B4-BE49-F238E27FC236}">
                <a16:creationId xmlns:a16="http://schemas.microsoft.com/office/drawing/2014/main" xmlns="" id="{0DFF5B14-A13E-2C27-2113-6C0B082161BC}"/>
              </a:ext>
            </a:extLst>
          </p:cNvPr>
          <p:cNvSpPr>
            <a:spLocks noChangeArrowheads="1"/>
          </p:cNvSpPr>
          <p:nvPr/>
        </p:nvSpPr>
        <p:spPr bwMode="auto">
          <a:xfrm>
            <a:off x="228601" y="4180242"/>
            <a:ext cx="11738810" cy="2429105"/>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38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BDEC43F0-83E8-790D-E989-D5C78DC5999F}"/>
              </a:ext>
            </a:extLst>
          </p:cNvPr>
          <p:cNvSpPr txBox="1">
            <a:spLocks noChangeArrowheads="1"/>
          </p:cNvSpPr>
          <p:nvPr/>
        </p:nvSpPr>
        <p:spPr bwMode="auto">
          <a:xfrm>
            <a:off x="273688" y="4262085"/>
            <a:ext cx="11666409" cy="2086725"/>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300"/>
              </a:spcAft>
              <a:buSzPct val="100000"/>
              <a:defRPr/>
            </a:pPr>
            <a:r>
              <a:rPr lang="en-US" sz="3600" dirty="0">
                <a:solidFill>
                  <a:prstClr val="white"/>
                </a:solidFill>
                <a:latin typeface="Calibri Light" panose="020F0302020204030204" pitchFamily="34" charset="0"/>
                <a:cs typeface="Calibri Light" panose="020F0302020204030204" pitchFamily="34" charset="0"/>
              </a:rPr>
              <a:t>John Stott: “Since the verb could be translated ‘brought’ rather than ‘received’, and it is not without significance that two ancient versions or translations [of the Old Testament], one Aramaic and the other Syriac, render it ‘gave.’” </a:t>
            </a:r>
          </a:p>
        </p:txBody>
      </p:sp>
    </p:spTree>
    <p:extLst>
      <p:ext uri="{BB962C8B-B14F-4D97-AF65-F5344CB8AC3E}">
        <p14:creationId xmlns:p14="http://schemas.microsoft.com/office/powerpoint/2010/main" val="118595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423</Words>
  <Application>Microsoft Office PowerPoint</Application>
  <PresentationFormat>Widescreen</PresentationFormat>
  <Paragraphs>153</Paragraphs>
  <Slides>37</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Calibri</vt:lpstr>
      <vt:lpstr>Calibri Light</vt:lpstr>
      <vt:lpstr>Cambria</vt:lpstr>
      <vt:lpstr>Century Gothic</vt:lpstr>
      <vt:lpstr>Office Theme</vt:lpstr>
      <vt:lpstr>EPHESIANS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EPHESIANS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2022-09-19T18:49:53Z</dcterms:created>
  <dcterms:modified xsi:type="dcterms:W3CDTF">2022-09-19T18:50:00Z</dcterms:modified>
</cp:coreProperties>
</file>