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1273" r:id="rId2"/>
    <p:sldId id="7433" r:id="rId3"/>
    <p:sldId id="7437" r:id="rId4"/>
    <p:sldId id="7438" r:id="rId5"/>
    <p:sldId id="7439" r:id="rId6"/>
    <p:sldId id="7440" r:id="rId7"/>
    <p:sldId id="7442" r:id="rId8"/>
    <p:sldId id="7443" r:id="rId9"/>
    <p:sldId id="7444" r:id="rId10"/>
    <p:sldId id="7445" r:id="rId11"/>
    <p:sldId id="7446" r:id="rId12"/>
    <p:sldId id="7450" r:id="rId13"/>
    <p:sldId id="7451" r:id="rId14"/>
    <p:sldId id="7447" r:id="rId15"/>
    <p:sldId id="7448" r:id="rId16"/>
    <p:sldId id="7449" r:id="rId17"/>
    <p:sldId id="7452" r:id="rId18"/>
    <p:sldId id="7441" r:id="rId19"/>
    <p:sldId id="7454" r:id="rId20"/>
    <p:sldId id="7455" r:id="rId21"/>
    <p:sldId id="7457" r:id="rId22"/>
    <p:sldId id="7458" r:id="rId23"/>
    <p:sldId id="7434" r:id="rId24"/>
    <p:sldId id="7459" r:id="rId25"/>
    <p:sldId id="7460" r:id="rId26"/>
    <p:sldId id="7462" r:id="rId27"/>
    <p:sldId id="7464" r:id="rId28"/>
    <p:sldId id="7465" r:id="rId29"/>
    <p:sldId id="7466" r:id="rId30"/>
    <p:sldId id="7467" r:id="rId31"/>
    <p:sldId id="7468" r:id="rId32"/>
    <p:sldId id="7469" r:id="rId33"/>
    <p:sldId id="7405" r:id="rId34"/>
    <p:sldId id="6665" r:id="rId35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55" autoAdjust="0"/>
    <p:restoredTop sz="90476" autoAdjust="0"/>
  </p:normalViewPr>
  <p:slideViewPr>
    <p:cSldViewPr>
      <p:cViewPr varScale="1">
        <p:scale>
          <a:sx n="80" d="100"/>
          <a:sy n="80" d="100"/>
        </p:scale>
        <p:origin x="48" y="23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96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644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2466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075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9317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7734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6341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6066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810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5236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5372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90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925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4984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6887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8887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8127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47378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9593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017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14530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4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011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876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78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9189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88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6742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674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846667" y="1333500"/>
            <a:ext cx="8465457" cy="1225021"/>
          </a:xfrm>
        </p:spPr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Keys to Healthy Spiritual Community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i="1" dirty="0">
                <a:ea typeface="ＭＳ Ｐゴシック" pitchFamily="34" charset="-128"/>
              </a:rPr>
              <a:t>1 Thessalonians 5:12-15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request of you, brothers and sisters,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 appreciate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diligently labor among you,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</a:t>
            </a:r>
            <a:r>
              <a:rPr lang="en-US" u="sng" dirty="0"/>
              <a:t>have charge over</a:t>
            </a:r>
            <a:r>
              <a:rPr lang="en-US" dirty="0"/>
              <a:t> you in the Lord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give you instruction,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esteem them very highly in love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Our Attitude Toward Leadership</a:t>
            </a:r>
          </a:p>
        </p:txBody>
      </p:sp>
    </p:spTree>
    <p:extLst>
      <p:ext uri="{BB962C8B-B14F-4D97-AF65-F5344CB8AC3E}">
        <p14:creationId xmlns:p14="http://schemas.microsoft.com/office/powerpoint/2010/main" val="345275974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request of you, brothers and sisters,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 appreciate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diligently labor among you,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</a:t>
            </a:r>
            <a:r>
              <a:rPr lang="en-US" u="sng" dirty="0"/>
              <a:t>have charge over</a:t>
            </a:r>
            <a:r>
              <a:rPr lang="en-US" dirty="0"/>
              <a:t> you in the Lord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give you instruction,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esteem them very highly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love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Our Attitude Toward Leadership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A8BF2FC-F95C-F196-AAD7-3806F2AADB32}"/>
              </a:ext>
            </a:extLst>
          </p:cNvPr>
          <p:cNvSpPr/>
          <p:nvPr/>
        </p:nvSpPr>
        <p:spPr bwMode="auto">
          <a:xfrm>
            <a:off x="279400" y="2463798"/>
            <a:ext cx="9601200" cy="298450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Refers to the functions of leadership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an army, a state, or a party.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position of this sort involves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task of guarding and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 for and protection of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over whom one is placed.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36518C1-CA1B-1785-818E-4A77BB2E97AC}"/>
              </a:ext>
            </a:extLst>
          </p:cNvPr>
          <p:cNvSpPr/>
          <p:nvPr/>
        </p:nvSpPr>
        <p:spPr bwMode="auto">
          <a:xfrm>
            <a:off x="169334" y="141008"/>
            <a:ext cx="9821332" cy="1588127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“Beware of false prophets who come disguised as harmless sheep but are really vicious wolves”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7:15)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544FAB4-44F4-BA33-2379-EF4AD528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089" y="5295900"/>
            <a:ext cx="3315744" cy="329914"/>
          </a:xfrm>
        </p:spPr>
        <p:txBody>
          <a:bodyPr/>
          <a:lstStyle/>
          <a:p>
            <a:r>
              <a:rPr lang="en-US" sz="1400" i="1" dirty="0"/>
              <a:t>Wesley </a:t>
            </a:r>
            <a:r>
              <a:rPr lang="en-US" sz="1400" i="1" dirty="0" err="1"/>
              <a:t>Duewel</a:t>
            </a:r>
            <a:r>
              <a:rPr lang="en-US" sz="1400" i="1" dirty="0"/>
              <a:t> (Ablaze for God, 212)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2794A95-4231-1E29-5DE0-04129FF70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The leader who invests much prayer in his people does not need to announce it to them.</a:t>
            </a:r>
          </a:p>
          <a:p>
            <a:r>
              <a:rPr lang="en-US" dirty="0"/>
              <a:t>They will sense his loving concern and it will bind </a:t>
            </a:r>
            <a:br>
              <a:rPr lang="en-US" dirty="0"/>
            </a:br>
            <a:r>
              <a:rPr lang="en-US" dirty="0"/>
              <a:t>their hearts to him.</a:t>
            </a:r>
          </a:p>
          <a:p>
            <a:r>
              <a:rPr lang="en-US" dirty="0"/>
              <a:t>Certainly prayer is often the most powerful way to love people…</a:t>
            </a:r>
          </a:p>
        </p:txBody>
      </p:sp>
    </p:spTree>
    <p:extLst>
      <p:ext uri="{BB962C8B-B14F-4D97-AF65-F5344CB8AC3E}">
        <p14:creationId xmlns:p14="http://schemas.microsoft.com/office/powerpoint/2010/main" val="29907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544FAB4-44F4-BA33-2379-EF4AD528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089" y="5295900"/>
            <a:ext cx="3315744" cy="329914"/>
          </a:xfrm>
        </p:spPr>
        <p:txBody>
          <a:bodyPr/>
          <a:lstStyle/>
          <a:p>
            <a:r>
              <a:rPr lang="en-US" sz="1400" i="1" dirty="0"/>
              <a:t>Wesley </a:t>
            </a:r>
            <a:r>
              <a:rPr lang="en-US" sz="1400" i="1" dirty="0" err="1"/>
              <a:t>Duewel</a:t>
            </a:r>
            <a:r>
              <a:rPr lang="en-US" sz="1400" i="1" dirty="0"/>
              <a:t> (Ablaze for God, 212)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B2794A95-4231-1E29-5DE0-04129FF70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58465" cy="5521324"/>
          </a:xfrm>
        </p:spPr>
        <p:txBody>
          <a:bodyPr/>
          <a:lstStyle/>
          <a:p>
            <a:r>
              <a:rPr lang="en-US" dirty="0"/>
              <a:t>No learning can make up for the failure to pray.</a:t>
            </a:r>
          </a:p>
          <a:p>
            <a:r>
              <a:rPr lang="en-US" dirty="0"/>
              <a:t>No earnestness, no diligence, no study, no gifts will supply its lack.</a:t>
            </a:r>
          </a:p>
          <a:p>
            <a:r>
              <a:rPr lang="en-US" dirty="0"/>
              <a:t>Talking to people for God is a great thing,</a:t>
            </a:r>
          </a:p>
          <a:p>
            <a:r>
              <a:rPr lang="en-US" dirty="0"/>
              <a:t>but talking to God for people is greater still.</a:t>
            </a:r>
          </a:p>
        </p:txBody>
      </p:sp>
    </p:spTree>
    <p:extLst>
      <p:ext uri="{BB962C8B-B14F-4D97-AF65-F5344CB8AC3E}">
        <p14:creationId xmlns:p14="http://schemas.microsoft.com/office/powerpoint/2010/main" val="14145041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request of you, brothers and sisters,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 appreciate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diligently labor among you,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</a:t>
            </a:r>
            <a:r>
              <a:rPr lang="en-US" dirty="0"/>
              <a:t>have charge over you </a:t>
            </a:r>
            <a:r>
              <a:rPr lang="en-US" u="sng" dirty="0"/>
              <a:t>in the Lord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give you instruction,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esteem them very highly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love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Our Attitude Toward Leadership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A8BF2FC-F95C-F196-AAD7-3806F2AADB32}"/>
              </a:ext>
            </a:extLst>
          </p:cNvPr>
          <p:cNvSpPr/>
          <p:nvPr/>
        </p:nvSpPr>
        <p:spPr bwMode="auto">
          <a:xfrm>
            <a:off x="279400" y="2444748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“In the Lord” implies limits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Spiritual authority is limited to operating the ministry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Implies accountability</a:t>
            </a: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God and his word </a:t>
            </a:r>
            <a:r>
              <a:rPr lang="nl-NL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Heb 13:17; 1 Pet 5:2-4)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28700" lvl="1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co-leaders </a:t>
            </a: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(“those … them … their work”)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request of you, brothers and sisters,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 appreciate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diligently labor among you,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have charge over you in the Lord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u="sng" dirty="0"/>
              <a:t>give you instruction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esteem them very highly in love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Our Attitude Toward Leadership</a:t>
            </a:r>
          </a:p>
        </p:txBody>
      </p:sp>
    </p:spTree>
    <p:extLst>
      <p:ext uri="{BB962C8B-B14F-4D97-AF65-F5344CB8AC3E}">
        <p14:creationId xmlns:p14="http://schemas.microsoft.com/office/powerpoint/2010/main" val="403687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request of you, brothers and sisters,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 appreciate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diligently labor among you,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have charge over you in the Lord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u="sng" dirty="0"/>
              <a:t>give you instruction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esteem them very highly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love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Our Attitude Toward Leadership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61B1A64A-1CE2-2785-2ECD-BA51D53C537D}"/>
              </a:ext>
            </a:extLst>
          </p:cNvPr>
          <p:cNvSpPr/>
          <p:nvPr/>
        </p:nvSpPr>
        <p:spPr bwMode="auto">
          <a:xfrm>
            <a:off x="279400" y="2933700"/>
            <a:ext cx="9601200" cy="25146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“to impart understanding,”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“to lay on the heart.”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5988194A-7E6D-7A56-2D6D-9CA95A5FC69F}"/>
              </a:ext>
            </a:extLst>
          </p:cNvPr>
          <p:cNvSpPr txBox="1">
            <a:spLocks/>
          </p:cNvSpPr>
          <p:nvPr/>
        </p:nvSpPr>
        <p:spPr bwMode="auto">
          <a:xfrm>
            <a:off x="8356600" y="5050065"/>
            <a:ext cx="1450974" cy="321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900" i="1" kern="0" dirty="0"/>
              <a:t>Bromiley, TDNT Abridged, (1985), p. 645.</a:t>
            </a:r>
          </a:p>
        </p:txBody>
      </p:sp>
    </p:spTree>
    <p:extLst>
      <p:ext uri="{BB962C8B-B14F-4D97-AF65-F5344CB8AC3E}">
        <p14:creationId xmlns:p14="http://schemas.microsoft.com/office/powerpoint/2010/main" val="258602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request of you, brothers and sisters,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 appreciate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diligently labor among you,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have charge over you in the Lord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give you instruction,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</a:t>
            </a:r>
            <a:r>
              <a:rPr lang="en-US" u="sng" dirty="0"/>
              <a:t>esteem them very highly in love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Our Attitude Toward Leadership</a:t>
            </a:r>
          </a:p>
        </p:txBody>
      </p:sp>
    </p:spTree>
    <p:extLst>
      <p:ext uri="{BB962C8B-B14F-4D97-AF65-F5344CB8AC3E}">
        <p14:creationId xmlns:p14="http://schemas.microsoft.com/office/powerpoint/2010/main" val="5923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BEFC3BF-50BA-CE29-0B5F-92EE081AC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Often the crowd does not recognize a leader until he has gone,</a:t>
            </a:r>
          </a:p>
          <a:p>
            <a:r>
              <a:rPr lang="en-US" dirty="0"/>
              <a:t>and then they build a monument for him with the stone they threw at him in life.</a:t>
            </a:r>
          </a:p>
        </p:txBody>
      </p:sp>
    </p:spTree>
    <p:extLst>
      <p:ext uri="{BB962C8B-B14F-4D97-AF65-F5344CB8AC3E}">
        <p14:creationId xmlns:p14="http://schemas.microsoft.com/office/powerpoint/2010/main" val="60085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BEFC3BF-50BA-CE29-0B5F-92EE081AC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510865" cy="5521324"/>
          </a:xfrm>
        </p:spPr>
        <p:txBody>
          <a:bodyPr/>
          <a:lstStyle/>
          <a:p>
            <a:r>
              <a:rPr lang="en-US" dirty="0"/>
              <a:t>It is not the critic who counts:</a:t>
            </a:r>
          </a:p>
          <a:p>
            <a:r>
              <a:rPr lang="en-US" dirty="0"/>
              <a:t>not the man who points out how the strong man stumbles</a:t>
            </a:r>
          </a:p>
          <a:p>
            <a:r>
              <a:rPr lang="en-US" dirty="0"/>
              <a:t>or where the doer of deeds could have done better.</a:t>
            </a:r>
          </a:p>
          <a:p>
            <a:r>
              <a:rPr lang="en-US" dirty="0"/>
              <a:t>The credit belongs to the man who is actually in the arena,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3603945C-B52B-1559-007D-C169E11DC280}"/>
              </a:ext>
            </a:extLst>
          </p:cNvPr>
          <p:cNvSpPr txBox="1">
            <a:spLocks/>
          </p:cNvSpPr>
          <p:nvPr/>
        </p:nvSpPr>
        <p:spPr bwMode="auto">
          <a:xfrm>
            <a:off x="5918200" y="4914900"/>
            <a:ext cx="41042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200" i="1" kern="0"/>
              <a:t>Theodore Roosevelt, “Citizenship in a Republic,” Speech at the Sorbonne, Paris, April 23, 1910, quoted in Swindoll, Hand Me Another Brick, 65</a:t>
            </a:r>
            <a:endParaRPr lang="en-US" sz="1200" i="1" kern="0" dirty="0"/>
          </a:p>
        </p:txBody>
      </p:sp>
    </p:spTree>
    <p:extLst>
      <p:ext uri="{BB962C8B-B14F-4D97-AF65-F5344CB8AC3E}">
        <p14:creationId xmlns:p14="http://schemas.microsoft.com/office/powerpoint/2010/main" val="21512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 </a:t>
            </a:r>
            <a:r>
              <a:rPr lang="en-US" dirty="0"/>
              <a:t>But we request of you, brothers and sisters, </a:t>
            </a:r>
            <a:br>
              <a:rPr lang="en-US" dirty="0"/>
            </a:br>
            <a:r>
              <a:rPr lang="en-US" dirty="0"/>
              <a:t>that you appreciate those </a:t>
            </a:r>
            <a:br>
              <a:rPr lang="en-US" dirty="0"/>
            </a:br>
            <a:r>
              <a:rPr lang="en-US" dirty="0"/>
              <a:t>who diligently labor among you, </a:t>
            </a:r>
          </a:p>
          <a:p>
            <a:r>
              <a:rPr lang="en-US" dirty="0"/>
              <a:t>	and have charge over you in the Lord </a:t>
            </a:r>
            <a:br>
              <a:rPr lang="en-US" dirty="0"/>
            </a:br>
            <a:r>
              <a:rPr lang="en-US" dirty="0"/>
              <a:t>and give you instruction,</a:t>
            </a:r>
          </a:p>
          <a:p>
            <a:r>
              <a:rPr lang="en-US" baseline="30000" dirty="0"/>
              <a:t>13 </a:t>
            </a:r>
            <a:r>
              <a:rPr lang="en-US" dirty="0"/>
              <a:t>and that you esteem them very highly in love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Our Attitude Toward Leadership</a:t>
            </a:r>
          </a:p>
        </p:txBody>
      </p:sp>
    </p:spTree>
    <p:extLst>
      <p:ext uri="{BB962C8B-B14F-4D97-AF65-F5344CB8AC3E}">
        <p14:creationId xmlns:p14="http://schemas.microsoft.com/office/powerpoint/2010/main" val="22164097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BEFC3BF-50BA-CE29-0B5F-92EE081AC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739465" cy="5521324"/>
          </a:xfrm>
        </p:spPr>
        <p:txBody>
          <a:bodyPr/>
          <a:lstStyle/>
          <a:p>
            <a:r>
              <a:rPr lang="en-US" dirty="0"/>
              <a:t>whose face is marred by dust and sweat and blood,</a:t>
            </a:r>
          </a:p>
          <a:p>
            <a:r>
              <a:rPr lang="en-US" dirty="0"/>
              <a:t>who strives valiantly,</a:t>
            </a:r>
          </a:p>
          <a:p>
            <a:r>
              <a:rPr lang="en-US" dirty="0"/>
              <a:t>who errs and comes up short again and again,</a:t>
            </a:r>
          </a:p>
          <a:p>
            <a:r>
              <a:rPr lang="en-US" dirty="0"/>
              <a:t>because there is no effort without error or shortcoming…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7C1CA428-78F1-C4B6-2A96-15F16EB9719C}"/>
              </a:ext>
            </a:extLst>
          </p:cNvPr>
          <p:cNvSpPr txBox="1">
            <a:spLocks/>
          </p:cNvSpPr>
          <p:nvPr/>
        </p:nvSpPr>
        <p:spPr bwMode="auto">
          <a:xfrm>
            <a:off x="5918200" y="4914900"/>
            <a:ext cx="41042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200" i="1" kern="0"/>
              <a:t>Theodore Roosevelt, “Citizenship in a Republic,” Speech at the Sorbonne, Paris, April 23, 1910, quoted in Swindoll, Hand Me Another Brick, 65</a:t>
            </a:r>
            <a:endParaRPr lang="en-US" sz="1200" i="1" kern="0" dirty="0"/>
          </a:p>
        </p:txBody>
      </p:sp>
    </p:spTree>
    <p:extLst>
      <p:ext uri="{BB962C8B-B14F-4D97-AF65-F5344CB8AC3E}">
        <p14:creationId xmlns:p14="http://schemas.microsoft.com/office/powerpoint/2010/main" val="2151227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BEFC3BF-50BA-CE29-0B5F-92EE081AC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739465" cy="5521324"/>
          </a:xfrm>
        </p:spPr>
        <p:txBody>
          <a:bodyPr/>
          <a:lstStyle/>
          <a:p>
            <a:r>
              <a:rPr lang="en-US" dirty="0"/>
              <a:t>who, at the best, knows, </a:t>
            </a:r>
            <a:br>
              <a:rPr lang="en-US" dirty="0"/>
            </a:br>
            <a:r>
              <a:rPr lang="en-US" dirty="0"/>
              <a:t>in the end, the triumph of </a:t>
            </a:r>
            <a:br>
              <a:rPr lang="en-US" dirty="0"/>
            </a:br>
            <a:r>
              <a:rPr lang="en-US" dirty="0"/>
              <a:t>high achievement,</a:t>
            </a:r>
          </a:p>
          <a:p>
            <a:r>
              <a:rPr lang="en-US" dirty="0"/>
              <a:t>and who, at the worst, if he fails,</a:t>
            </a:r>
          </a:p>
          <a:p>
            <a:r>
              <a:rPr lang="en-US" dirty="0"/>
              <a:t>at least he fails while </a:t>
            </a:r>
            <a:br>
              <a:rPr lang="en-US" dirty="0"/>
            </a:br>
            <a:r>
              <a:rPr lang="en-US" dirty="0"/>
              <a:t>daring greatly,</a:t>
            </a:r>
          </a:p>
          <a:p>
            <a:r>
              <a:rPr lang="en-US" dirty="0"/>
              <a:t>so that his place shall never be with those cold and timid souls who knew neither victory nor defeat.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xmlns="" id="{84D2AB8E-CA01-7489-BB57-A7597FAA78A3}"/>
              </a:ext>
            </a:extLst>
          </p:cNvPr>
          <p:cNvSpPr txBox="1">
            <a:spLocks/>
          </p:cNvSpPr>
          <p:nvPr/>
        </p:nvSpPr>
        <p:spPr bwMode="auto">
          <a:xfrm>
            <a:off x="5918200" y="4914900"/>
            <a:ext cx="410421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1200" i="1" kern="0"/>
              <a:t>Theodore Roosevelt, “Citizenship in a Republic,” Speech at the Sorbonne, Paris, April 23, 1910, quoted in Swindoll, Hand Me Another Brick, 65</a:t>
            </a:r>
            <a:endParaRPr lang="en-US" sz="1200" i="1" kern="0" dirty="0"/>
          </a:p>
        </p:txBody>
      </p:sp>
    </p:spTree>
    <p:extLst>
      <p:ext uri="{BB962C8B-B14F-4D97-AF65-F5344CB8AC3E}">
        <p14:creationId xmlns:p14="http://schemas.microsoft.com/office/powerpoint/2010/main" val="39537292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request of you, brothers and sisters,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 </a:t>
            </a:r>
            <a:r>
              <a:rPr lang="en-US" u="sng" dirty="0"/>
              <a:t>appreciate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diligently labor among you,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have charge over you in the Lord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give you instruction,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</a:t>
            </a:r>
            <a:r>
              <a:rPr lang="en-US" u="sng" dirty="0"/>
              <a:t>esteem them very highly in love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Our Attitude Toward Leadership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C0B7EC8B-E917-C724-8C9B-33DA405EF21F}"/>
              </a:ext>
            </a:extLst>
          </p:cNvPr>
          <p:cNvSpPr/>
          <p:nvPr/>
        </p:nvSpPr>
        <p:spPr bwMode="auto">
          <a:xfrm>
            <a:off x="279400" y="3533025"/>
            <a:ext cx="9601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Expressing thanks and appreciation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Ask questions, but respectfully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Giving the benefit of the doubt, willing to defer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Accept that they will make mistakes </a:t>
            </a:r>
          </a:p>
        </p:txBody>
      </p:sp>
    </p:spTree>
    <p:extLst>
      <p:ext uri="{BB962C8B-B14F-4D97-AF65-F5344CB8AC3E}">
        <p14:creationId xmlns:p14="http://schemas.microsoft.com/office/powerpoint/2010/main" val="16798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14 </a:t>
            </a:r>
            <a:r>
              <a:rPr lang="en-US" dirty="0"/>
              <a:t>We urge you, brothers and sisters,</a:t>
            </a:r>
          </a:p>
          <a:p>
            <a:r>
              <a:rPr lang="en-US" dirty="0"/>
              <a:t>	admonish the unruly,</a:t>
            </a:r>
          </a:p>
          <a:p>
            <a:r>
              <a:rPr lang="en-US" dirty="0"/>
              <a:t>	encourage the fainthearted,</a:t>
            </a:r>
          </a:p>
          <a:p>
            <a:r>
              <a:rPr lang="en-US" dirty="0"/>
              <a:t>	help the weak,</a:t>
            </a:r>
          </a:p>
          <a:p>
            <a:r>
              <a:rPr lang="en-US" dirty="0"/>
              <a:t>	be patient with everyone.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3528A57-5D01-9AF4-8803-C76D54B71D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We All Help Each Other Grow</a:t>
            </a:r>
          </a:p>
        </p:txBody>
      </p:sp>
    </p:spTree>
    <p:extLst>
      <p:ext uri="{BB962C8B-B14F-4D97-AF65-F5344CB8AC3E}">
        <p14:creationId xmlns:p14="http://schemas.microsoft.com/office/powerpoint/2010/main" val="234295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urge you, brothers and sisters,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/>
              <a:t>admonish </a:t>
            </a:r>
            <a:r>
              <a:rPr lang="en-US" u="sng" dirty="0"/>
              <a:t>the unruly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encourage the fainthearted,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help the weak,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be patient with everyone.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3528A57-5D01-9AF4-8803-C76D54B71D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We All Help Each Other Grow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AD20E2BE-66A2-1FD9-EDB5-737CBA4AA862}"/>
              </a:ext>
            </a:extLst>
          </p:cNvPr>
          <p:cNvSpPr/>
          <p:nvPr/>
        </p:nvSpPr>
        <p:spPr bwMode="auto">
          <a:xfrm>
            <a:off x="279400" y="1409700"/>
            <a:ext cx="9601200" cy="41148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#1: The “Unruly”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out of order, lazy, rebellious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soldiers who would not keep step or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 commands…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students or workers who failed to do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their work—that is, those who were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“idle” or “lazy.”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xmlns="" id="{A6454FA8-CEE8-BEA5-19DE-1EF587BC3BA8}"/>
              </a:ext>
            </a:extLst>
          </p:cNvPr>
          <p:cNvSpPr txBox="1">
            <a:spLocks/>
          </p:cNvSpPr>
          <p:nvPr/>
        </p:nvSpPr>
        <p:spPr bwMode="auto">
          <a:xfrm>
            <a:off x="6375400" y="5094055"/>
            <a:ext cx="3402224" cy="37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/>
            <a:r>
              <a:rPr lang="en-US" sz="1100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Clinton Arnold, ZIBBC:3, 426-427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33520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urge you, brothers and sisters,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/>
              <a:t>admonish </a:t>
            </a:r>
            <a:r>
              <a:rPr lang="en-US" u="sng" dirty="0"/>
              <a:t>the unruly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encourage the fainthearted,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help the weak,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be patient with everyone.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3528A57-5D01-9AF4-8803-C76D54B71D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We All Help Each Other Grow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AD20E2BE-66A2-1FD9-EDB5-737CBA4AA862}"/>
              </a:ext>
            </a:extLst>
          </p:cNvPr>
          <p:cNvSpPr/>
          <p:nvPr/>
        </p:nvSpPr>
        <p:spPr bwMode="auto">
          <a:xfrm>
            <a:off x="279400" y="1409700"/>
            <a:ext cx="9601200" cy="41148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#1: The “Unruly”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who know what they need to do but refuse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 they need?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Admonished! Warned! Corrected!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are often hurting themselves or others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Usually requires preparation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don’t have to “win” – Leave room for God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are you at receiving correction?</a:t>
            </a:r>
          </a:p>
        </p:txBody>
      </p:sp>
    </p:spTree>
    <p:extLst>
      <p:ext uri="{BB962C8B-B14F-4D97-AF65-F5344CB8AC3E}">
        <p14:creationId xmlns:p14="http://schemas.microsoft.com/office/powerpoint/2010/main" val="13316939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urge you, brothers and sisters,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admonish the unruly,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dirty="0"/>
              <a:t>encourage </a:t>
            </a:r>
            <a:r>
              <a:rPr lang="en-US" u="sng" dirty="0"/>
              <a:t>the fainthearted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help the weak,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be patient with everyone.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3528A57-5D01-9AF4-8803-C76D54B71D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We All Help Each Other Grow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2DDDD036-DC74-0234-D579-94883DFFEE9D}"/>
              </a:ext>
            </a:extLst>
          </p:cNvPr>
          <p:cNvSpPr/>
          <p:nvPr/>
        </p:nvSpPr>
        <p:spPr bwMode="auto">
          <a:xfrm>
            <a:off x="279400" y="2019300"/>
            <a:ext cx="9601200" cy="35814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#2: The “Fainthearted”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who know what they need to do, but lack the strength to do it </a:t>
            </a: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(suffering, grieving, facing failure)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 they need?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Encouragement!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Share specifics, share feelings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Remind people of God’s promises or character</a:t>
            </a:r>
          </a:p>
        </p:txBody>
      </p:sp>
    </p:spTree>
    <p:extLst>
      <p:ext uri="{BB962C8B-B14F-4D97-AF65-F5344CB8AC3E}">
        <p14:creationId xmlns:p14="http://schemas.microsoft.com/office/powerpoint/2010/main" val="11990011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urge you, brothers and sisters,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admonish the unruly,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encourage the fainthearted,</a:t>
            </a:r>
          </a:p>
          <a:p>
            <a:r>
              <a:rPr lang="en-US" dirty="0"/>
              <a:t>	help </a:t>
            </a:r>
            <a:r>
              <a:rPr lang="en-US" u="sng" dirty="0"/>
              <a:t>the weak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be patient with everyone.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3528A57-5D01-9AF4-8803-C76D54B71D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We All Help Each Other Grow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D4296177-457D-2FD2-500E-BA9D127DD49A}"/>
              </a:ext>
            </a:extLst>
          </p:cNvPr>
          <p:cNvSpPr/>
          <p:nvPr/>
        </p:nvSpPr>
        <p:spPr bwMode="auto">
          <a:xfrm>
            <a:off x="279400" y="2584599"/>
            <a:ext cx="9601200" cy="304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#3: The “Weak”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Could be physical or spiritual weakness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Struggling and don’t know what to do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whom society doesn’t value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 they need?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Help, direction, support</a:t>
            </a:r>
          </a:p>
        </p:txBody>
      </p:sp>
    </p:spTree>
    <p:extLst>
      <p:ext uri="{BB962C8B-B14F-4D97-AF65-F5344CB8AC3E}">
        <p14:creationId xmlns:p14="http://schemas.microsoft.com/office/powerpoint/2010/main" val="12158635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urge you, brothers and sisters,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admonish the unruly,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encourage the fainthearted,</a:t>
            </a:r>
          </a:p>
          <a:p>
            <a:r>
              <a:rPr lang="en-US" dirty="0"/>
              <a:t>	help </a:t>
            </a:r>
            <a:r>
              <a:rPr lang="en-US" u="sng" dirty="0"/>
              <a:t>the weak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be patient with everyone.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3528A57-5D01-9AF4-8803-C76D54B71D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We All Help Each Other Grow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D4296177-457D-2FD2-500E-BA9D127DD49A}"/>
              </a:ext>
            </a:extLst>
          </p:cNvPr>
          <p:cNvSpPr/>
          <p:nvPr/>
        </p:nvSpPr>
        <p:spPr bwMode="auto">
          <a:xfrm>
            <a:off x="279400" y="2584599"/>
            <a:ext cx="9601200" cy="30480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#3: The “Weak”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Could be physical or spiritual weakness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Struggling and don’t know what to do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Those whom society doesn’t value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 they need?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Help, direction, support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5BA8B078-4F46-3851-9183-6E90B4C16860}"/>
              </a:ext>
            </a:extLst>
          </p:cNvPr>
          <p:cNvSpPr/>
          <p:nvPr/>
        </p:nvSpPr>
        <p:spPr bwMode="auto">
          <a:xfrm>
            <a:off x="5918200" y="82401"/>
            <a:ext cx="38100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Counseling, or a book to read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 learning how to serve others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 getting a job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Friendship</a:t>
            </a:r>
          </a:p>
        </p:txBody>
      </p:sp>
    </p:spTree>
    <p:extLst>
      <p:ext uri="{BB962C8B-B14F-4D97-AF65-F5344CB8AC3E}">
        <p14:creationId xmlns:p14="http://schemas.microsoft.com/office/powerpoint/2010/main" val="4502839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urge you, brothers and sisters,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admonish the unruly,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encourage the fainthearted,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help the weak,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u="sng" dirty="0"/>
              <a:t>be patient</a:t>
            </a:r>
            <a:r>
              <a:rPr lang="en-US" dirty="0"/>
              <a:t> with everyone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3528A57-5D01-9AF4-8803-C76D54B71D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We All Help Each Other Grow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2692FD8-B8BB-C7E5-4D05-EF8A2B7EEEB8}"/>
              </a:ext>
            </a:extLst>
          </p:cNvPr>
          <p:cNvSpPr/>
          <p:nvPr/>
        </p:nvSpPr>
        <p:spPr bwMode="auto">
          <a:xfrm>
            <a:off x="279400" y="3314699"/>
            <a:ext cx="9601200" cy="231789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Three Groups: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 they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need?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Patience!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of us are impatient, others too soft/passive</a:t>
            </a:r>
          </a:p>
        </p:txBody>
      </p:sp>
    </p:spTree>
    <p:extLst>
      <p:ext uri="{BB962C8B-B14F-4D97-AF65-F5344CB8AC3E}">
        <p14:creationId xmlns:p14="http://schemas.microsoft.com/office/powerpoint/2010/main" val="27631948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request of you, brothers and sisters,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 appreciate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diligently labor among you,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have charge over you in the Lord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give you instruction,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esteem them very highly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love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Our Attitude Toward Leadership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BA3A2A60-04D1-C64A-9BF4-A19A461C8022}"/>
              </a:ext>
            </a:extLst>
          </p:cNvPr>
          <p:cNvSpPr/>
          <p:nvPr/>
        </p:nvSpPr>
        <p:spPr bwMode="auto">
          <a:xfrm>
            <a:off x="279400" y="190500"/>
            <a:ext cx="9601200" cy="457971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redefined leadership: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“You know that the rulers in this world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lord it over their people…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among you it will be different.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Whoever wants to be a leader among you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must be your servant…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even the Son of Man came not to be served but to serve others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and to give his life as a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ransom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many.”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(Mark 10:42-45)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648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/>
              <a:t>13 </a:t>
            </a:r>
            <a:r>
              <a:rPr lang="en-US" dirty="0"/>
              <a:t>Live in peace with one another.</a:t>
            </a:r>
            <a:endParaRPr lang="en-US" baseline="30000" dirty="0"/>
          </a:p>
          <a:p>
            <a:pPr algn="just"/>
            <a:r>
              <a:rPr lang="en-US" baseline="30000" dirty="0"/>
              <a:t>15 </a:t>
            </a:r>
            <a:r>
              <a:rPr lang="en-US" dirty="0"/>
              <a:t>See that no one repays another with evil for evil, </a:t>
            </a:r>
          </a:p>
          <a:p>
            <a:r>
              <a:rPr lang="en-US" dirty="0"/>
              <a:t>	but always seek after that which is </a:t>
            </a:r>
            <a:br>
              <a:rPr lang="en-US" dirty="0"/>
            </a:br>
            <a:r>
              <a:rPr lang="en-US" dirty="0"/>
              <a:t>good for one another and for all people.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C95897A-4D64-93EC-6F55-92A27AE9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Peacemaking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0620E704-C605-B516-08E5-9B9067E7FE8E}"/>
              </a:ext>
            </a:extLst>
          </p:cNvPr>
          <p:cNvSpPr/>
          <p:nvPr/>
        </p:nvSpPr>
        <p:spPr bwMode="auto">
          <a:xfrm>
            <a:off x="279400" y="2481977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Peacemaking is everyone’s job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“Happy are the peacemakers”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5:9)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Starting point = peace with God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5:1)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Conflict will happen in close relationships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will you respond?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4779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/>
              <a:t>13 </a:t>
            </a:r>
            <a:r>
              <a:rPr lang="en-US" dirty="0"/>
              <a:t>Live in peace with one another.</a:t>
            </a:r>
            <a:endParaRPr lang="en-US" baseline="30000" dirty="0"/>
          </a:p>
          <a:p>
            <a:pPr algn="just"/>
            <a:r>
              <a:rPr lang="en-US" baseline="30000" dirty="0"/>
              <a:t>15 </a:t>
            </a:r>
            <a:r>
              <a:rPr lang="en-US" dirty="0"/>
              <a:t>See that no one repays another with evil for evil, </a:t>
            </a:r>
          </a:p>
          <a:p>
            <a:r>
              <a:rPr lang="en-US" dirty="0"/>
              <a:t>	but always seek after that which is </a:t>
            </a:r>
            <a:br>
              <a:rPr lang="en-US" dirty="0"/>
            </a:br>
            <a:r>
              <a:rPr lang="en-US" dirty="0"/>
              <a:t>good for one another and for all people.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C95897A-4D64-93EC-6F55-92A27AE9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Peacemaking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0620E704-C605-B516-08E5-9B9067E7FE8E}"/>
              </a:ext>
            </a:extLst>
          </p:cNvPr>
          <p:cNvSpPr/>
          <p:nvPr/>
        </p:nvSpPr>
        <p:spPr bwMode="auto">
          <a:xfrm>
            <a:off x="279400" y="2481977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“Why worry about a speck in your friend’s eye when you have a log in your own? 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First get rid of the log in your own eye;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you will see well enough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deal with the speck in your friend’s eye.”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7:3-5)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546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/>
              <a:t>Live in peace with one another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See that no one repays another with evil for evil,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but always seek after that which is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good for one another and for all people.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C95897A-4D64-93EC-6F55-92A27AE9A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Peacemaking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0620E704-C605-B516-08E5-9B9067E7FE8E}"/>
              </a:ext>
            </a:extLst>
          </p:cNvPr>
          <p:cNvSpPr/>
          <p:nvPr/>
        </p:nvSpPr>
        <p:spPr bwMode="auto">
          <a:xfrm>
            <a:off x="279400" y="2481977"/>
            <a:ext cx="9601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Summer Institute: July 12-14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51844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F5F23-D183-C106-CE0A-191FA991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91DC9-A26D-7511-79E7-8FC49BC17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Healthy Spiritual Community is difficult but worth it</a:t>
            </a:r>
          </a:p>
          <a:p>
            <a:r>
              <a:rPr lang="en-US" dirty="0"/>
              <a:t>Starts with a relationship with God</a:t>
            </a:r>
          </a:p>
          <a:p>
            <a:r>
              <a:rPr lang="en-US" dirty="0"/>
              <a:t>Requires the right attitude toward spiritual leadership</a:t>
            </a:r>
          </a:p>
          <a:p>
            <a:r>
              <a:rPr lang="en-US" dirty="0"/>
              <a:t>Each of us taking responsibility to help those around us grow</a:t>
            </a:r>
          </a:p>
          <a:p>
            <a:r>
              <a:rPr lang="en-US" dirty="0"/>
              <a:t>Working hard to make peace as conflicts arise</a:t>
            </a:r>
          </a:p>
          <a:p>
            <a:r>
              <a:rPr lang="en-US" dirty="0"/>
              <a:t>More on this next week!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Keys to Healthy Spiritual Community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89441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1 Thessalonians 5:16-28 –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Keys to Healthy Spiritual Community: Part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request of you, brothers and sisters,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 appreciate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diligently labor among you,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have charge over you in the Lord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give you instruction,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esteem them very highly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love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Our Attitude Toward Leadership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BA3A2A60-04D1-C64A-9BF4-A19A461C8022}"/>
              </a:ext>
            </a:extLst>
          </p:cNvPr>
          <p:cNvSpPr/>
          <p:nvPr/>
        </p:nvSpPr>
        <p:spPr bwMode="auto">
          <a:xfrm>
            <a:off x="279400" y="190500"/>
            <a:ext cx="9601200" cy="457971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called all his followers to servant leadership: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“I am giving you a new commandment: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Love each other. Just as I have loved you”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13:34)</a:t>
            </a:r>
          </a:p>
        </p:txBody>
      </p:sp>
    </p:spTree>
    <p:extLst>
      <p:ext uri="{BB962C8B-B14F-4D97-AF65-F5344CB8AC3E}">
        <p14:creationId xmlns:p14="http://schemas.microsoft.com/office/powerpoint/2010/main" val="7783592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request of you, brothers and sisters,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 appreciate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diligently labor among you,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have charge over you in the Lord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give you instruction,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esteem them very highly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love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Our Attitude Toward Leadership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BA3A2A60-04D1-C64A-9BF4-A19A461C8022}"/>
              </a:ext>
            </a:extLst>
          </p:cNvPr>
          <p:cNvSpPr/>
          <p:nvPr/>
        </p:nvSpPr>
        <p:spPr bwMode="auto">
          <a:xfrm>
            <a:off x="279400" y="190500"/>
            <a:ext cx="9601200" cy="457971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Then, God calls some to the office of leadership: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appointed the apostles as the first leaders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21:15-17; Acts 1:8; but see Acts 6:3-6)</a:t>
            </a:r>
            <a:endParaRPr lang="en-US" sz="48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 would recognize leaders in newly planted churches after a little while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16:15; Acts 14:23; Titus 1:5)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might have been one of Timothy’s jobs on his return trip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normal pattern: Leaders are recognized after they have already been serving</a:t>
            </a:r>
          </a:p>
        </p:txBody>
      </p:sp>
    </p:spTree>
    <p:extLst>
      <p:ext uri="{BB962C8B-B14F-4D97-AF65-F5344CB8AC3E}">
        <p14:creationId xmlns:p14="http://schemas.microsoft.com/office/powerpoint/2010/main" val="26357055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request of you, brothers and sisters,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 appreciate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who </a:t>
            </a:r>
            <a:r>
              <a:rPr lang="en-US" u="sng" dirty="0"/>
              <a:t>diligently labor</a:t>
            </a:r>
            <a:r>
              <a:rPr lang="en-US" dirty="0"/>
              <a:t> among 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have charge over you in the Lord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give you instruction,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esteem them very highly in love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Our Attitude Toward Leadership</a:t>
            </a:r>
          </a:p>
        </p:txBody>
      </p:sp>
    </p:spTree>
    <p:extLst>
      <p:ext uri="{BB962C8B-B14F-4D97-AF65-F5344CB8AC3E}">
        <p14:creationId xmlns:p14="http://schemas.microsoft.com/office/powerpoint/2010/main" val="254645862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request of you, brothers and sisters,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 appreciate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who </a:t>
            </a:r>
            <a:r>
              <a:rPr lang="en-US" u="sng" dirty="0"/>
              <a:t>diligently labor</a:t>
            </a:r>
            <a:r>
              <a:rPr lang="en-US" dirty="0"/>
              <a:t> among 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have charge over you in the Lord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give you instruction,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esteem them very highly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love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Our Attitude Toward Leadership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7A94115-7697-80F6-9683-DFC2D236A48C}"/>
              </a:ext>
            </a:extLst>
          </p:cNvPr>
          <p:cNvSpPr/>
          <p:nvPr/>
        </p:nvSpPr>
        <p:spPr bwMode="auto">
          <a:xfrm>
            <a:off x="279400" y="1943100"/>
            <a:ext cx="9601200" cy="35052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word “normally refers to manual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occupations.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means to ‘toil, strive, struggle’ 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(BAGD)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to grow weary in doing so.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conjures up pictures of rippling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muscles and pouring sweat.”</a:t>
            </a:r>
          </a:p>
        </p:txBody>
      </p:sp>
    </p:spTree>
    <p:extLst>
      <p:ext uri="{BB962C8B-B14F-4D97-AF65-F5344CB8AC3E}">
        <p14:creationId xmlns:p14="http://schemas.microsoft.com/office/powerpoint/2010/main" val="302296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request of you, brothers and sisters,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 appreciate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who </a:t>
            </a:r>
            <a:r>
              <a:rPr lang="en-US" u="sng" dirty="0"/>
              <a:t>diligently labor</a:t>
            </a:r>
            <a:r>
              <a:rPr lang="en-US" dirty="0"/>
              <a:t> among 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have charge over you in the Lord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give you instruction,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esteem them very highly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love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Our Attitude Toward Leadership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7A94115-7697-80F6-9683-DFC2D236A48C}"/>
              </a:ext>
            </a:extLst>
          </p:cNvPr>
          <p:cNvSpPr/>
          <p:nvPr/>
        </p:nvSpPr>
        <p:spPr bwMode="auto">
          <a:xfrm>
            <a:off x="279400" y="1943100"/>
            <a:ext cx="9601200" cy="350520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Fatigue is the price of leadership.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Mediocrity is the result of never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getting tired.</a:t>
            </a:r>
          </a:p>
        </p:txBody>
      </p:sp>
    </p:spTree>
    <p:extLst>
      <p:ext uri="{BB962C8B-B14F-4D97-AF65-F5344CB8AC3E}">
        <p14:creationId xmlns:p14="http://schemas.microsoft.com/office/powerpoint/2010/main" val="112741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Thessalonians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But we request of you, brothers and sisters,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 appreciate those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who diligently labor </a:t>
            </a:r>
            <a:r>
              <a:rPr lang="en-US" u="sng" dirty="0"/>
              <a:t>among you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have charge over you in the Lord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give you instruction,</a:t>
            </a:r>
          </a:p>
          <a:p>
            <a:r>
              <a:rPr lang="en-US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that you esteem them very highly in love because of their work.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25147B7-15C5-FB82-944F-02892ECD02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1. Our Attitude Toward Leadership</a:t>
            </a:r>
          </a:p>
        </p:txBody>
      </p:sp>
    </p:spTree>
    <p:extLst>
      <p:ext uri="{BB962C8B-B14F-4D97-AF65-F5344CB8AC3E}">
        <p14:creationId xmlns:p14="http://schemas.microsoft.com/office/powerpoint/2010/main" val="80257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1413</Words>
  <Application>Microsoft Office PowerPoint</Application>
  <PresentationFormat>Custom</PresentationFormat>
  <Paragraphs>298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MS PGothic</vt:lpstr>
      <vt:lpstr>MS PGothic</vt:lpstr>
      <vt:lpstr>Arial</vt:lpstr>
      <vt:lpstr>Calibri</vt:lpstr>
      <vt:lpstr>Calibri Light</vt:lpstr>
      <vt:lpstr>Georgia</vt:lpstr>
      <vt:lpstr>Papyrus</vt:lpstr>
      <vt:lpstr>Times New Roman</vt:lpstr>
      <vt:lpstr>Default Design</vt:lpstr>
      <vt:lpstr>Keys to Healthy Spiritual Community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Wesley Duewel (Ablaze for God, 212)</vt:lpstr>
      <vt:lpstr>Wesley Duewel (Ablaze for God, 212)</vt:lpstr>
      <vt:lpstr>1 Thessalonians 5</vt:lpstr>
      <vt:lpstr>1 Thessalonians 5</vt:lpstr>
      <vt:lpstr>1 Thessalonians 5</vt:lpstr>
      <vt:lpstr>1 Thessalonians 5</vt:lpstr>
      <vt:lpstr>PowerPoint Presentation</vt:lpstr>
      <vt:lpstr>PowerPoint Presentation</vt:lpstr>
      <vt:lpstr>PowerPoint Presentation</vt:lpstr>
      <vt:lpstr>PowerPoint Presentation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1 Thessalonians 5</vt:lpstr>
      <vt:lpstr>Summary</vt:lpstr>
      <vt:lpstr>Keys to Healthy Spiritual Community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2023-07-05T16:06:34Z</dcterms:modified>
</cp:coreProperties>
</file>