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61"/>
  </p:notesMasterIdLst>
  <p:sldIdLst>
    <p:sldId id="1273" r:id="rId2"/>
    <p:sldId id="7322" r:id="rId3"/>
    <p:sldId id="7432" r:id="rId4"/>
    <p:sldId id="7433" r:id="rId5"/>
    <p:sldId id="7434" r:id="rId6"/>
    <p:sldId id="7435" r:id="rId7"/>
    <p:sldId id="7436" r:id="rId8"/>
    <p:sldId id="7437" r:id="rId9"/>
    <p:sldId id="7438" r:id="rId10"/>
    <p:sldId id="7439" r:id="rId11"/>
    <p:sldId id="7440" r:id="rId12"/>
    <p:sldId id="7443" r:id="rId13"/>
    <p:sldId id="7447" r:id="rId14"/>
    <p:sldId id="7448" r:id="rId15"/>
    <p:sldId id="7450" r:id="rId16"/>
    <p:sldId id="7451" r:id="rId17"/>
    <p:sldId id="7441" r:id="rId18"/>
    <p:sldId id="7405" r:id="rId19"/>
    <p:sldId id="7453" r:id="rId20"/>
    <p:sldId id="7454" r:id="rId21"/>
    <p:sldId id="7455" r:id="rId22"/>
    <p:sldId id="7442" r:id="rId23"/>
    <p:sldId id="7456" r:id="rId24"/>
    <p:sldId id="7457" r:id="rId25"/>
    <p:sldId id="7458" r:id="rId26"/>
    <p:sldId id="7459" r:id="rId27"/>
    <p:sldId id="7461" r:id="rId28"/>
    <p:sldId id="7460" r:id="rId29"/>
    <p:sldId id="7464" r:id="rId30"/>
    <p:sldId id="7479" r:id="rId31"/>
    <p:sldId id="7480" r:id="rId32"/>
    <p:sldId id="7494" r:id="rId33"/>
    <p:sldId id="7495" r:id="rId34"/>
    <p:sldId id="7486" r:id="rId35"/>
    <p:sldId id="7478" r:id="rId36"/>
    <p:sldId id="7473" r:id="rId37"/>
    <p:sldId id="7487" r:id="rId38"/>
    <p:sldId id="7488" r:id="rId39"/>
    <p:sldId id="7489" r:id="rId40"/>
    <p:sldId id="7490" r:id="rId41"/>
    <p:sldId id="7474" r:id="rId42"/>
    <p:sldId id="7491" r:id="rId43"/>
    <p:sldId id="7492" r:id="rId44"/>
    <p:sldId id="7475" r:id="rId45"/>
    <p:sldId id="7476" r:id="rId46"/>
    <p:sldId id="7493" r:id="rId47"/>
    <p:sldId id="7472" r:id="rId48"/>
    <p:sldId id="7465" r:id="rId49"/>
    <p:sldId id="7466" r:id="rId50"/>
    <p:sldId id="7467" r:id="rId51"/>
    <p:sldId id="7468" r:id="rId52"/>
    <p:sldId id="7469" r:id="rId53"/>
    <p:sldId id="7470" r:id="rId54"/>
    <p:sldId id="7471" r:id="rId55"/>
    <p:sldId id="7482" r:id="rId56"/>
    <p:sldId id="7484" r:id="rId57"/>
    <p:sldId id="7485" r:id="rId58"/>
    <p:sldId id="6665" r:id="rId59"/>
    <p:sldId id="7431" r:id="rId60"/>
  </p:sldIdLst>
  <p:sldSz cx="10160000" cy="5715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5400"/>
    <a:srgbClr val="B85C00"/>
    <a:srgbClr val="C06000"/>
    <a:srgbClr val="005AB4"/>
    <a:srgbClr val="4D4D4D"/>
    <a:srgbClr val="595959"/>
    <a:srgbClr val="000064"/>
    <a:srgbClr val="640000"/>
    <a:srgbClr val="006400"/>
    <a:srgbClr val="007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66497B-E25C-4191-894B-DCFA0E7D0347}" v="7" dt="2018-09-28T14:28:15.9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75" autoAdjust="0"/>
    <p:restoredTop sz="87656" autoAdjust="0"/>
  </p:normalViewPr>
  <p:slideViewPr>
    <p:cSldViewPr>
      <p:cViewPr varScale="1">
        <p:scale>
          <a:sx n="81" d="100"/>
          <a:sy n="81" d="100"/>
        </p:scale>
        <p:origin x="68" y="172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48" y="3216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850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804B121-C697-45FA-8785-47E93EACA3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733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B94BAA-DF7B-4B17-9FE3-C4A1D4F7BEEE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1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8839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10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0232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11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2745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12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6796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16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8861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17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3571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18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540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19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0288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20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3091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21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3388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852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2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6873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26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0480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27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0547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28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0303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149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BB6113-3CB8-4FE6-8F99-971F181A6A24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58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0311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3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7764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4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9099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5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9620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6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9435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7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4328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8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9819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9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9854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667" y="1775356"/>
            <a:ext cx="8465457" cy="122502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1335" y="3238500"/>
            <a:ext cx="8297333" cy="1460500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28" name="Picture 4" descr="Image result for airplane mode ico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50" y="4999264"/>
            <a:ext cx="666750" cy="666750"/>
          </a:xfrm>
          <a:prstGeom prst="rect">
            <a:avLst/>
          </a:prstGeom>
          <a:solidFill>
            <a:schemeClr val="bg2">
              <a:alpha val="82000"/>
            </a:schemeClr>
          </a:solidFill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63500"/>
            <a:ext cx="9990667" cy="698500"/>
          </a:xfrm>
        </p:spPr>
        <p:txBody>
          <a:bodyPr/>
          <a:lstStyle>
            <a:lvl1pPr>
              <a:defRPr sz="4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4921250"/>
            <a:ext cx="9990667" cy="698500"/>
          </a:xfrm>
        </p:spPr>
        <p:txBody>
          <a:bodyPr/>
          <a:lstStyle>
            <a:lvl1pPr>
              <a:defRPr sz="4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4298" y="190500"/>
            <a:ext cx="9906000" cy="4635500"/>
          </a:xfrm>
        </p:spPr>
        <p:txBody>
          <a:bodyPr/>
          <a:lstStyle>
            <a:lvl1pPr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op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127000"/>
            <a:ext cx="9990667" cy="698500"/>
          </a:xfrm>
        </p:spPr>
        <p:txBody>
          <a:bodyPr/>
          <a:lstStyle>
            <a:lvl1pPr>
              <a:defRPr sz="4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4298" y="952500"/>
            <a:ext cx="9906000" cy="4635500"/>
          </a:xfrm>
        </p:spPr>
        <p:txBody>
          <a:bodyPr/>
          <a:lstStyle>
            <a:lvl1pPr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2"/>
          </a:xfrm>
        </p:spPr>
        <p:txBody>
          <a:bodyPr anchor="t"/>
          <a:lstStyle>
            <a:lvl1pPr algn="l">
              <a:defRPr sz="4000" b="1" cap="all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" y="889000"/>
            <a:ext cx="4800600" cy="4635500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889000"/>
            <a:ext cx="4834467" cy="4635500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702" y="114300"/>
            <a:ext cx="9905344" cy="952500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702" y="1279261"/>
            <a:ext cx="4870098" cy="533136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702" y="1812396"/>
            <a:ext cx="4870098" cy="3788304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6201" y="1279261"/>
            <a:ext cx="4882848" cy="533136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6201" y="1812396"/>
            <a:ext cx="4882848" cy="3788304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3" y="227541"/>
            <a:ext cx="3342570" cy="968376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27543"/>
            <a:ext cx="5679722" cy="4877594"/>
          </a:xfrm>
        </p:spPr>
        <p:txBody>
          <a:bodyPr/>
          <a:lstStyle>
            <a:lvl1pPr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3" y="1195919"/>
            <a:ext cx="3342570" cy="3909219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4472783"/>
            <a:ext cx="6096000" cy="670719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 Text Without Sub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1354667" y="4953000"/>
            <a:ext cx="8636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endParaRPr lang="en-US" sz="4800" kern="0" dirty="0">
              <a:solidFill>
                <a:schemeClr val="bg1"/>
              </a:solidFill>
              <a:latin typeface="Calibri Light" panose="020F0302020204030204" pitchFamily="34" charset="0"/>
              <a:ea typeface="MS PGothic" pitchFamily="34" charset="-128"/>
              <a:cs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51600" y="5088030"/>
            <a:ext cx="3539067" cy="535531"/>
          </a:xfrm>
        </p:spPr>
        <p:txBody>
          <a:bodyPr anchor="b" anchorCtr="0">
            <a:noAutofit/>
          </a:bodyPr>
          <a:lstStyle>
            <a:lvl1pPr algn="r">
              <a:lnSpc>
                <a:spcPct val="80000"/>
              </a:lnSpc>
              <a:defRPr sz="24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Chapter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9334" y="114300"/>
            <a:ext cx="9821333" cy="4838700"/>
          </a:xfrm>
        </p:spPr>
        <p:txBody>
          <a:bodyPr/>
          <a:lstStyle>
            <a:lvl1pPr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Verses go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95167" y="127000"/>
            <a:ext cx="2095500" cy="5397500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8667" y="127000"/>
            <a:ext cx="6117167" cy="5397500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 Text With Sub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51600" y="5080002"/>
            <a:ext cx="3539067" cy="544286"/>
          </a:xfrm>
        </p:spPr>
        <p:txBody>
          <a:bodyPr wrap="square" anchor="b" anchorCtr="0">
            <a:noAutofit/>
          </a:bodyPr>
          <a:lstStyle>
            <a:lvl1pPr algn="r">
              <a:lnSpc>
                <a:spcPct val="80000"/>
              </a:lnSpc>
              <a:defRPr sz="24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Chapter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9334" y="114300"/>
            <a:ext cx="9821333" cy="4838700"/>
          </a:xfrm>
        </p:spPr>
        <p:txBody>
          <a:bodyPr/>
          <a:lstStyle>
            <a:lvl1pPr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Verses go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69335" y="5080002"/>
            <a:ext cx="7425265" cy="544286"/>
          </a:xfrm>
        </p:spPr>
        <p:txBody>
          <a:bodyPr anchor="b" anchorCtr="0"/>
          <a:lstStyle>
            <a:lvl1pPr algn="l">
              <a:defRPr sz="36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 err="1"/>
              <a:t>Subpoint</a:t>
            </a:r>
            <a:r>
              <a:rPr lang="en-US" dirty="0"/>
              <a:t> goes here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799" y="5143500"/>
            <a:ext cx="3865034" cy="482314"/>
          </a:xfrm>
        </p:spPr>
        <p:txBody>
          <a:bodyPr anchor="t"/>
          <a:lstStyle>
            <a:lvl1pPr algn="ctr"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Author (if necessary), Bibliographic Info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146800" y="79376"/>
            <a:ext cx="3865033" cy="5064124"/>
          </a:xfrm>
        </p:spPr>
        <p:txBody>
          <a:bodyPr/>
          <a:lstStyle>
            <a:lvl1pPr marL="0" indent="0" algn="ctr">
              <a:buNone/>
              <a:defRPr sz="2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Picture of source being quoted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69335" y="79377"/>
            <a:ext cx="5901265" cy="5521324"/>
          </a:xfrm>
        </p:spPr>
        <p:txBody>
          <a:bodyPr/>
          <a:lstStyle>
            <a:lvl1pPr marL="228600" indent="-228600">
              <a:lnSpc>
                <a:spcPct val="90000"/>
              </a:lnSpc>
              <a:buNone/>
              <a:defRPr sz="3600" baseline="0">
                <a:latin typeface="Georgia" panose="02040502050405020303" pitchFamily="18" charset="0"/>
                <a:cs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Quote goes here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 Text - Papyr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papyrus scroll background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4" r="8418"/>
          <a:stretch/>
        </p:blipFill>
        <p:spPr bwMode="auto">
          <a:xfrm>
            <a:off x="26308" y="-21772"/>
            <a:ext cx="10109200" cy="57531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1354667" y="4953000"/>
            <a:ext cx="8636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endParaRPr lang="en-US" sz="4800" kern="0" dirty="0">
              <a:solidFill>
                <a:schemeClr val="bg1"/>
              </a:solidFill>
              <a:latin typeface="+mj-lt"/>
              <a:ea typeface="MS PGothic" pitchFamily="34" charset="-128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51600" y="5077870"/>
            <a:ext cx="3539067" cy="535531"/>
          </a:xfrm>
        </p:spPr>
        <p:txBody>
          <a:bodyPr anchor="b" anchorCtr="0">
            <a:noAutofit/>
          </a:bodyPr>
          <a:lstStyle>
            <a:lvl1pPr algn="r">
              <a:lnSpc>
                <a:spcPct val="80000"/>
              </a:lnSpc>
              <a:defRPr sz="3600" b="1" baseline="0">
                <a:solidFill>
                  <a:schemeClr val="tx1"/>
                </a:solidFill>
                <a:latin typeface="Papyrus" panose="03070502060502030205" pitchFamily="66" charset="0"/>
              </a:defRPr>
            </a:lvl1pPr>
          </a:lstStyle>
          <a:p>
            <a:r>
              <a:rPr lang="en-US" dirty="0"/>
              <a:t>Chapter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7000" y="190500"/>
            <a:ext cx="9906000" cy="4762500"/>
          </a:xfrm>
        </p:spPr>
        <p:txBody>
          <a:bodyPr/>
          <a:lstStyle>
            <a:lvl1pPr>
              <a:buNone/>
              <a:defRPr b="1"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>
              <a:defRPr b="1"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>
              <a:defRPr b="1"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>
              <a:defRPr b="1"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>
              <a:defRPr b="1">
                <a:solidFill>
                  <a:schemeClr val="tx1"/>
                </a:solidFill>
                <a:latin typeface="Papyrus" panose="03070502060502030205" pitchFamily="66" charset="0"/>
              </a:defRPr>
            </a:lvl5pPr>
          </a:lstStyle>
          <a:p>
            <a:pPr lvl="0"/>
            <a:r>
              <a:rPr lang="en-US" dirty="0"/>
              <a:t>Verses go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4906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4" y="127000"/>
            <a:ext cx="9821333" cy="698500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889000"/>
            <a:ext cx="9821333" cy="4635500"/>
          </a:xfrm>
        </p:spPr>
        <p:txBody>
          <a:bodyPr/>
          <a:lstStyle>
            <a:lvl1pPr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1354667" y="4953000"/>
            <a:ext cx="8636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endParaRPr lang="en-US" sz="4800" kern="0" dirty="0">
              <a:solidFill>
                <a:schemeClr val="bg1"/>
              </a:solidFill>
              <a:latin typeface="Calibri Light" panose="020F0302020204030204" pitchFamily="34" charset="0"/>
              <a:ea typeface="MS PGothic" pitchFamily="34" charset="-128"/>
              <a:cs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4" y="127000"/>
            <a:ext cx="9821333" cy="698500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889000"/>
            <a:ext cx="9821333" cy="4064000"/>
          </a:xfrm>
        </p:spPr>
        <p:txBody>
          <a:bodyPr/>
          <a:lstStyle>
            <a:lvl1pPr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69334" y="5048250"/>
            <a:ext cx="9821333" cy="508000"/>
          </a:xfrm>
        </p:spPr>
        <p:txBody>
          <a:bodyPr anchor="ctr" anchorCtr="0"/>
          <a:lstStyle>
            <a:lvl1pPr algn="r">
              <a:spcBef>
                <a:spcPts val="0"/>
              </a:spcBef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5pPr>
              <a:defRPr/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4921250"/>
            <a:ext cx="9990667" cy="698500"/>
          </a:xfrm>
        </p:spPr>
        <p:txBody>
          <a:bodyPr/>
          <a:lstStyle>
            <a:lvl1pPr>
              <a:defRPr sz="4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9334" y="127000"/>
            <a:ext cx="9821333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334" y="889000"/>
            <a:ext cx="9821333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9" r:id="rId1"/>
    <p:sldLayoutId id="2147484868" r:id="rId2"/>
    <p:sldLayoutId id="2147484867" r:id="rId3"/>
    <p:sldLayoutId id="2147484861" r:id="rId4"/>
    <p:sldLayoutId id="2147484869" r:id="rId5"/>
    <p:sldLayoutId id="2147484850" r:id="rId6"/>
    <p:sldLayoutId id="2147484860" r:id="rId7"/>
    <p:sldLayoutId id="2147484862" r:id="rId8"/>
    <p:sldLayoutId id="2147484863" r:id="rId9"/>
    <p:sldLayoutId id="2147484865" r:id="rId10"/>
    <p:sldLayoutId id="2147484864" r:id="rId11"/>
    <p:sldLayoutId id="2147484866" r:id="rId12"/>
    <p:sldLayoutId id="2147484851" r:id="rId13"/>
    <p:sldLayoutId id="2147484852" r:id="rId14"/>
    <p:sldLayoutId id="2147484853" r:id="rId15"/>
    <p:sldLayoutId id="2147484854" r:id="rId16"/>
    <p:sldLayoutId id="2147484855" r:id="rId17"/>
    <p:sldLayoutId id="2147484856" r:id="rId18"/>
    <p:sldLayoutId id="2147484857" r:id="rId19"/>
    <p:sldLayoutId id="2147484858" r:id="rId20"/>
    <p:sldLayoutId id="2147484859" r:id="rId2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alibri Light" panose="020F0302020204030204" pitchFamily="34" charset="0"/>
          <a:ea typeface="ＭＳ Ｐゴシック" charset="-128"/>
          <a:cs typeface="Calibri Light" panose="020F03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defRPr sz="3600">
          <a:solidFill>
            <a:schemeClr val="bg1"/>
          </a:solidFill>
          <a:latin typeface="Calibri Light" panose="020F0302020204030204" pitchFamily="34" charset="0"/>
          <a:ea typeface="ＭＳ Ｐゴシック" charset="-128"/>
          <a:cs typeface="Calibri Light" panose="020F0302020204030204" pitchFamily="34" charset="0"/>
        </a:defRPr>
      </a:lvl1pPr>
      <a:lvl2pPr marL="74295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Calibri Light" panose="020F0302020204030204" pitchFamily="34" charset="0"/>
          <a:ea typeface="ＭＳ Ｐゴシック" charset="-128"/>
          <a:cs typeface="Calibri Light" panose="020F0302020204030204" pitchFamily="34" charset="0"/>
        </a:defRPr>
      </a:lvl2pPr>
      <a:lvl3pPr marL="11430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Calibri Light" panose="020F0302020204030204" pitchFamily="34" charset="0"/>
          <a:ea typeface="ＭＳ Ｐゴシック" charset="-128"/>
          <a:cs typeface="Calibri Light" panose="020F0302020204030204" pitchFamily="34" charset="0"/>
        </a:defRPr>
      </a:lvl3pPr>
      <a:lvl4pPr marL="16002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Calibri Light" panose="020F0302020204030204" pitchFamily="34" charset="0"/>
          <a:ea typeface="ＭＳ Ｐゴシック" charset="-128"/>
          <a:cs typeface="Calibri Light" panose="020F0302020204030204" pitchFamily="34" charset="0"/>
        </a:defRPr>
      </a:lvl4pPr>
      <a:lvl5pPr marL="20574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Calibri Light" panose="020F0302020204030204" pitchFamily="34" charset="0"/>
          <a:ea typeface="ＭＳ Ｐゴシック" charset="-128"/>
          <a:cs typeface="Calibri Light" panose="020F03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>
                <a:ea typeface="ＭＳ Ｐゴシック" pitchFamily="34" charset="-128"/>
              </a:rPr>
              <a:t>Sexuality and </a:t>
            </a:r>
            <a:br>
              <a:rPr lang="en-US" sz="7200" dirty="0">
                <a:ea typeface="ＭＳ Ｐゴシック" pitchFamily="34" charset="-128"/>
              </a:rPr>
            </a:br>
            <a:r>
              <a:rPr lang="en-US" sz="7200" dirty="0">
                <a:ea typeface="ＭＳ Ｐゴシック" pitchFamily="34" charset="-128"/>
              </a:rPr>
              <a:t>Spiritual Growth</a:t>
            </a: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931335" y="3759200"/>
            <a:ext cx="8297333" cy="1460500"/>
          </a:xfrm>
        </p:spPr>
        <p:txBody>
          <a:bodyPr/>
          <a:lstStyle/>
          <a:p>
            <a:r>
              <a:rPr lang="en-US" sz="2800" i="1" dirty="0">
                <a:ea typeface="ＭＳ Ｐゴシック" pitchFamily="34" charset="-128"/>
              </a:rPr>
              <a:t>1 Thessalonians 4:1-8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Thessalonians 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that each of you know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how to possess his own vessel </a:t>
            </a:r>
            <a:br>
              <a:rPr lang="en-US" dirty="0"/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sanctification and honor,</a:t>
            </a:r>
          </a:p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 in lustful passion,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like the Gentiles who do not know God;</a:t>
            </a:r>
          </a:p>
          <a:p>
            <a:endParaRPr lang="en-US" dirty="0"/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03851C70-B6FF-42F0-17FA-A8B654D38879}"/>
              </a:ext>
            </a:extLst>
          </p:cNvPr>
          <p:cNvSpPr/>
          <p:nvPr/>
        </p:nvSpPr>
        <p:spPr bwMode="auto">
          <a:xfrm>
            <a:off x="1041400" y="3162300"/>
            <a:ext cx="8077200" cy="1089529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Could either refer to getting married </a:t>
            </a:r>
            <a:r>
              <a:rPr lang="en-US" sz="20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(1 Cor 7:2)</a:t>
            </a: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 sexual self-control </a:t>
            </a:r>
            <a:r>
              <a:rPr lang="en-US" sz="20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(1 Sam 21:5)</a:t>
            </a:r>
            <a:endParaRPr lang="en-US" sz="36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9887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Thessalonians 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that each of you know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to possess his own vessel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 sanctification and honor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 </a:t>
            </a:r>
            <a:r>
              <a:rPr lang="en-US" dirty="0"/>
              <a:t>in lustful passion, </a:t>
            </a:r>
            <a:br>
              <a:rPr lang="en-US" dirty="0"/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like the Gentiles who do not know God;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102534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Thessalonians 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that each of you know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to possess his own vessel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 sanctification and honor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 </a:t>
            </a:r>
            <a:r>
              <a:rPr lang="en-US" dirty="0"/>
              <a:t>in lustful passion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like the Gentiles who do not know God;</a:t>
            </a:r>
          </a:p>
          <a:p>
            <a:endParaRPr lang="en-US" dirty="0"/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2D6F9189-9CC0-1B5A-F7FE-49E31F569A77}"/>
              </a:ext>
            </a:extLst>
          </p:cNvPr>
          <p:cNvSpPr/>
          <p:nvPr/>
        </p:nvSpPr>
        <p:spPr bwMode="auto">
          <a:xfrm>
            <a:off x="5974926" y="99060"/>
            <a:ext cx="4038600" cy="2363724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purposes of sex:</a:t>
            </a:r>
          </a:p>
          <a:p>
            <a:pPr marL="742950" indent="-742950">
              <a:lnSpc>
                <a:spcPct val="90000"/>
              </a:lnSpc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Reproduction </a:t>
            </a:r>
            <a:r>
              <a:rPr lang="en-US" sz="20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(Genesis 1:27-28)</a:t>
            </a:r>
            <a:endParaRPr lang="en-US" sz="36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indent="-742950">
              <a:lnSpc>
                <a:spcPct val="90000"/>
              </a:lnSpc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Pleasure</a:t>
            </a:r>
          </a:p>
          <a:p>
            <a:pPr marL="742950" indent="-742950">
              <a:lnSpc>
                <a:spcPct val="90000"/>
              </a:lnSpc>
              <a:buAutoNum type="arabicPeriod"/>
            </a:pPr>
            <a:endParaRPr lang="en-US" sz="3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4541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FADA61-62C5-F37C-4A6A-14C163BC9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400" y="5088030"/>
            <a:ext cx="4377267" cy="53553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Husband, Song of Solomon 4:9-12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DEBD1F-9047-377E-EDF9-1C1FE1D8D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3200" i="1" dirty="0"/>
              <a:t>You have captured my heart, my treasure, my bride...</a:t>
            </a:r>
          </a:p>
          <a:p>
            <a:pPr algn="ctr"/>
            <a:r>
              <a:rPr lang="en-US" sz="3200" i="1" dirty="0"/>
              <a:t>Your love delights me, my treasure, my bride… </a:t>
            </a:r>
          </a:p>
          <a:p>
            <a:pPr algn="ctr"/>
            <a:r>
              <a:rPr lang="en-US" sz="3200" i="1" dirty="0"/>
              <a:t>You are my private garden, my treasure, my bride…</a:t>
            </a:r>
          </a:p>
        </p:txBody>
      </p:sp>
    </p:spTree>
    <p:extLst>
      <p:ext uri="{BB962C8B-B14F-4D97-AF65-F5344CB8AC3E}">
        <p14:creationId xmlns:p14="http://schemas.microsoft.com/office/powerpoint/2010/main" val="107034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FADA61-62C5-F37C-4A6A-14C163BC9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400" y="5088030"/>
            <a:ext cx="4377267" cy="53553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Wife, Song of Solomon 4:16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DEBD1F-9047-377E-EDF9-1C1FE1D8D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3200" i="1" dirty="0"/>
              <a:t>Awake, north wind! Rise up, south wind! </a:t>
            </a:r>
          </a:p>
          <a:p>
            <a:pPr algn="ctr"/>
            <a:r>
              <a:rPr lang="en-US" sz="3200" i="1" dirty="0"/>
              <a:t>Blow on my garden and spread its fragrance all around.</a:t>
            </a:r>
          </a:p>
          <a:p>
            <a:pPr algn="ctr"/>
            <a:r>
              <a:rPr lang="en-US" sz="3200" i="1" dirty="0"/>
              <a:t>Come into your garden, my love; taste its finest fruits.</a:t>
            </a:r>
          </a:p>
        </p:txBody>
      </p:sp>
    </p:spTree>
    <p:extLst>
      <p:ext uri="{BB962C8B-B14F-4D97-AF65-F5344CB8AC3E}">
        <p14:creationId xmlns:p14="http://schemas.microsoft.com/office/powerpoint/2010/main" val="5182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FADA61-62C5-F37C-4A6A-14C163BC9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0" y="5088030"/>
            <a:ext cx="4301067" cy="53553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Husband, Song of Solomon 7:6-8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DEBD1F-9047-377E-EDF9-1C1FE1D8D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/>
            <a:r>
              <a:rPr lang="en-US" sz="3200" i="1" dirty="0"/>
              <a:t>How beautiful and how delightful you are, my love</a:t>
            </a:r>
          </a:p>
          <a:p>
            <a:pPr marL="0" indent="0" algn="ctr"/>
            <a:r>
              <a:rPr lang="en-US" sz="3200" i="1" dirty="0"/>
              <a:t>Your stature is like a palm tree,</a:t>
            </a:r>
            <a:br>
              <a:rPr lang="en-US" sz="3200" i="1" dirty="0"/>
            </a:br>
            <a:r>
              <a:rPr lang="en-US" sz="3200" i="1" dirty="0"/>
              <a:t>and your breasts are like its clusters.</a:t>
            </a:r>
          </a:p>
          <a:p>
            <a:pPr marL="0" indent="0" algn="ctr"/>
            <a:r>
              <a:rPr lang="en-US" sz="3200" i="1" dirty="0"/>
              <a:t>I said, ‘I will climb the palm tree,</a:t>
            </a:r>
            <a:br>
              <a:rPr lang="en-US" sz="3200" i="1" dirty="0"/>
            </a:br>
            <a:r>
              <a:rPr lang="en-US" sz="3200" i="1" dirty="0"/>
              <a:t>I will take hold of its fruit’</a:t>
            </a:r>
          </a:p>
        </p:txBody>
      </p:sp>
    </p:spTree>
    <p:extLst>
      <p:ext uri="{BB962C8B-B14F-4D97-AF65-F5344CB8AC3E}">
        <p14:creationId xmlns:p14="http://schemas.microsoft.com/office/powerpoint/2010/main" val="158890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Thessalonians 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that each of you know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to possess his own vessel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 sanctification and honor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 in lustful passion,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like the Gentiles who do not know God;</a:t>
            </a:r>
          </a:p>
          <a:p>
            <a:endParaRPr lang="en-US" dirty="0"/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2D6F9189-9CC0-1B5A-F7FE-49E31F569A77}"/>
              </a:ext>
            </a:extLst>
          </p:cNvPr>
          <p:cNvSpPr/>
          <p:nvPr/>
        </p:nvSpPr>
        <p:spPr bwMode="auto">
          <a:xfrm>
            <a:off x="5974926" y="99060"/>
            <a:ext cx="4038600" cy="1089529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purposes of sex:</a:t>
            </a:r>
          </a:p>
          <a:p>
            <a:pPr marL="742950" indent="-742950">
              <a:lnSpc>
                <a:spcPct val="90000"/>
              </a:lnSpc>
              <a:buAutoNum type="arabicPeriod" startAt="3"/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Unity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53D5B21C-17CE-D095-9DA0-36030EBFE885}"/>
              </a:ext>
            </a:extLst>
          </p:cNvPr>
          <p:cNvSpPr/>
          <p:nvPr/>
        </p:nvSpPr>
        <p:spPr bwMode="auto">
          <a:xfrm>
            <a:off x="169333" y="1295400"/>
            <a:ext cx="9832764" cy="408111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Jesus: “At the beginning the Creator 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‘made them male and female,’ 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said, ‘For this reason a man will leave 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 father and mother and be </a:t>
            </a:r>
            <a:r>
              <a:rPr lang="en-US" sz="3600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united</a:t>
            </a: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to his wife,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and the </a:t>
            </a:r>
            <a:r>
              <a:rPr lang="en-US" sz="3600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two</a:t>
            </a: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will become </a:t>
            </a:r>
            <a:r>
              <a:rPr lang="en-US" sz="3600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one</a:t>
            </a: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flesh’?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 they are no longer </a:t>
            </a:r>
            <a:r>
              <a:rPr lang="en-US" sz="3600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two</a:t>
            </a: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but </a:t>
            </a:r>
            <a:r>
              <a:rPr lang="en-US" sz="3600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one</a:t>
            </a: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flesh.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Therefore what God has </a:t>
            </a:r>
            <a:r>
              <a:rPr lang="en-US" sz="3600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joined together</a:t>
            </a: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let no one </a:t>
            </a:r>
            <a:r>
              <a:rPr lang="en-US" sz="3600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separate</a:t>
            </a: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.” </a:t>
            </a:r>
            <a:r>
              <a:rPr lang="en-US" sz="20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(Matthew 19:4-6)</a:t>
            </a:r>
            <a:endParaRPr lang="en-US" sz="36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2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Thessalonians 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that each of you know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to possess his own vessel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 sanctification and honor,</a:t>
            </a:r>
          </a:p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</a:t>
            </a:r>
            <a:r>
              <a:rPr lang="en-US" dirty="0"/>
              <a:t>not in lustful passion, </a:t>
            </a:r>
            <a:br>
              <a:rPr lang="en-US" dirty="0"/>
            </a:br>
            <a:r>
              <a:rPr lang="en-US" dirty="0"/>
              <a:t>like the Gentiles who do not know God;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435217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2932B1-6990-CEC3-0A2A-73A016703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598" y="5295900"/>
            <a:ext cx="3560234" cy="329914"/>
          </a:xfrm>
        </p:spPr>
        <p:txBody>
          <a:bodyPr/>
          <a:lstStyle/>
          <a:p>
            <a:r>
              <a:rPr lang="en-US" dirty="0"/>
              <a:t>Demosthenes, </a:t>
            </a:r>
            <a:r>
              <a:rPr lang="en-US" i="1" dirty="0"/>
              <a:t>Against </a:t>
            </a:r>
            <a:r>
              <a:rPr lang="en-US" i="1" dirty="0" err="1"/>
              <a:t>Neaera</a:t>
            </a:r>
            <a:endParaRPr lang="en-US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E0CE1CA-9A36-A5A3-247B-251B4EA65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206065" cy="5521324"/>
          </a:xfrm>
        </p:spPr>
        <p:txBody>
          <a:bodyPr/>
          <a:lstStyle/>
          <a:p>
            <a:r>
              <a:rPr lang="en-US" dirty="0"/>
              <a:t>We keep mistresses for pleasure, </a:t>
            </a:r>
          </a:p>
          <a:p>
            <a:r>
              <a:rPr lang="en-US" dirty="0"/>
              <a:t>concubines for our day-to-day bodily needs,</a:t>
            </a:r>
          </a:p>
          <a:p>
            <a:r>
              <a:rPr lang="en-US" dirty="0"/>
              <a:t>but we have wives to </a:t>
            </a:r>
            <a:br>
              <a:rPr lang="en-US" dirty="0"/>
            </a:br>
            <a:r>
              <a:rPr lang="en-US" dirty="0"/>
              <a:t>produce legitimate children and serve as trustworthy guardians of our homes.”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2932B1-6990-CEC3-0A2A-73A016703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262" y="5295900"/>
            <a:ext cx="3446570" cy="329914"/>
          </a:xfrm>
        </p:spPr>
        <p:txBody>
          <a:bodyPr/>
          <a:lstStyle/>
          <a:p>
            <a:r>
              <a:rPr lang="en-US" sz="1100" i="1" dirty="0"/>
              <a:t>Gene Green, The Letters to The Thessalonians (Grand Rapids: Eerdmans, 2002), p. 35-36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E0CE1CA-9A36-A5A3-247B-251B4EA65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206065" cy="5521324"/>
          </a:xfrm>
        </p:spPr>
        <p:txBody>
          <a:bodyPr/>
          <a:lstStyle/>
          <a:p>
            <a:r>
              <a:rPr lang="en-US" dirty="0"/>
              <a:t>Among various religions of Thessalonica the phallus was a cult object.</a:t>
            </a:r>
          </a:p>
        </p:txBody>
      </p:sp>
    </p:spTree>
    <p:extLst>
      <p:ext uri="{BB962C8B-B14F-4D97-AF65-F5344CB8AC3E}">
        <p14:creationId xmlns:p14="http://schemas.microsoft.com/office/powerpoint/2010/main" val="54930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Thessalonians 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/>
              <a:t>1 </a:t>
            </a:r>
            <a:r>
              <a:rPr lang="en-US" dirty="0"/>
              <a:t>Finally then, brethren, </a:t>
            </a:r>
            <a:br>
              <a:rPr lang="en-US" dirty="0"/>
            </a:br>
            <a:r>
              <a:rPr lang="en-US" dirty="0"/>
              <a:t>we request and exhort you in the Lord Jesus, </a:t>
            </a:r>
          </a:p>
          <a:p>
            <a:r>
              <a:rPr lang="en-US" dirty="0"/>
              <a:t>that as you received from us instruction </a:t>
            </a:r>
            <a:br>
              <a:rPr lang="en-US" dirty="0"/>
            </a:br>
            <a:r>
              <a:rPr lang="en-US" dirty="0"/>
              <a:t>as to how you ought to walk and please God </a:t>
            </a:r>
            <a:br>
              <a:rPr lang="en-US" dirty="0"/>
            </a:br>
            <a:r>
              <a:rPr lang="en-US" dirty="0"/>
              <a:t>(just as you actually do walk), </a:t>
            </a:r>
          </a:p>
          <a:p>
            <a:r>
              <a:rPr lang="en-US" dirty="0"/>
              <a:t>that you excel still more.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2932B1-6990-CEC3-0A2A-73A016703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262" y="5295900"/>
            <a:ext cx="3446570" cy="329914"/>
          </a:xfrm>
        </p:spPr>
        <p:txBody>
          <a:bodyPr/>
          <a:lstStyle/>
          <a:p>
            <a:r>
              <a:rPr lang="en-US" sz="1100" i="1" dirty="0"/>
              <a:t>Gene Green, The Letters to The Thessalonians (Grand Rapids: Eerdmans, 2002), p. 35-36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E0CE1CA-9A36-A5A3-247B-251B4EA65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206065" cy="5521324"/>
          </a:xfrm>
        </p:spPr>
        <p:txBody>
          <a:bodyPr/>
          <a:lstStyle/>
          <a:p>
            <a:r>
              <a:rPr lang="en-US" dirty="0"/>
              <a:t>For example, the image of Priapus was an enlarged phallus with a small, grotesque body attached.</a:t>
            </a:r>
          </a:p>
        </p:txBody>
      </p:sp>
    </p:spTree>
    <p:extLst>
      <p:ext uri="{BB962C8B-B14F-4D97-AF65-F5344CB8AC3E}">
        <p14:creationId xmlns:p14="http://schemas.microsoft.com/office/powerpoint/2010/main" val="33848503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2932B1-6990-CEC3-0A2A-73A016703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262" y="5295900"/>
            <a:ext cx="3446570" cy="329914"/>
          </a:xfrm>
        </p:spPr>
        <p:txBody>
          <a:bodyPr/>
          <a:lstStyle/>
          <a:p>
            <a:r>
              <a:rPr lang="en-US" sz="1100" i="1" dirty="0"/>
              <a:t>Gene Green, The Letters to The Thessalonians (Grand Rapids: Eerdmans, 2002), p. 35-36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E0CE1CA-9A36-A5A3-247B-251B4EA65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206065" cy="5521324"/>
          </a:xfrm>
        </p:spPr>
        <p:txBody>
          <a:bodyPr/>
          <a:lstStyle/>
          <a:p>
            <a:r>
              <a:rPr lang="en-US" dirty="0"/>
              <a:t>In the worship of Dionysus… the phallus was revealed and carried in processions</a:t>
            </a:r>
          </a:p>
          <a:p>
            <a:r>
              <a:rPr lang="en-US" dirty="0"/>
              <a:t>with appropriate hymns intoned to it.</a:t>
            </a:r>
          </a:p>
        </p:txBody>
      </p:sp>
    </p:spTree>
    <p:extLst>
      <p:ext uri="{BB962C8B-B14F-4D97-AF65-F5344CB8AC3E}">
        <p14:creationId xmlns:p14="http://schemas.microsoft.com/office/powerpoint/2010/main" val="420414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9A239939-4429-BB88-52A3-AB4B96A6E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4" y="127000"/>
            <a:ext cx="9821333" cy="977900"/>
          </a:xfrm>
        </p:spPr>
        <p:txBody>
          <a:bodyPr/>
          <a:lstStyle/>
          <a:p>
            <a:r>
              <a:rPr lang="en-US" sz="3600" i="1" dirty="0"/>
              <a:t>Not in lustful passion, </a:t>
            </a:r>
            <a:br>
              <a:rPr lang="en-US" sz="3600" i="1" dirty="0"/>
            </a:br>
            <a:r>
              <a:rPr lang="en-US" sz="3600" i="1" dirty="0"/>
              <a:t>like the Gentiles who do not know God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B3AFCB64-E6D5-6B39-C37D-344A86711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5" y="1409700"/>
            <a:ext cx="4910666" cy="4114800"/>
          </a:xfrm>
        </p:spPr>
        <p:txBody>
          <a:bodyPr/>
          <a:lstStyle/>
          <a:p>
            <a:pPr algn="ctr"/>
            <a:r>
              <a:rPr lang="en-US" i="1" dirty="0" err="1"/>
              <a:t>Porneia</a:t>
            </a:r>
            <a:endParaRPr lang="en-US" i="1" dirty="0"/>
          </a:p>
          <a:p>
            <a:r>
              <a:rPr lang="en-US" dirty="0"/>
              <a:t>Sex isn’t a moral act – more like a bodily function</a:t>
            </a:r>
          </a:p>
          <a:p>
            <a:r>
              <a:rPr lang="en-US" dirty="0"/>
              <a:t>Sexual preference and personal opinion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xmlns="" id="{8E10927A-2CD4-B308-B8A8-6A942EADDEA3}"/>
              </a:ext>
            </a:extLst>
          </p:cNvPr>
          <p:cNvSpPr txBox="1">
            <a:spLocks/>
          </p:cNvSpPr>
          <p:nvPr/>
        </p:nvSpPr>
        <p:spPr bwMode="auto">
          <a:xfrm>
            <a:off x="5156200" y="1409700"/>
            <a:ext cx="4910666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i="1" kern="0" dirty="0"/>
              <a:t>Godly Sex</a:t>
            </a:r>
          </a:p>
          <a:p>
            <a:r>
              <a:rPr lang="en-US" kern="0" dirty="0"/>
              <a:t>Sex is highly moral, </a:t>
            </a:r>
            <a:br>
              <a:rPr lang="en-US" kern="0" dirty="0"/>
            </a:br>
            <a:r>
              <a:rPr lang="en-US" kern="0" dirty="0"/>
              <a:t>based on God’s design of humans</a:t>
            </a:r>
          </a:p>
          <a:p>
            <a:r>
              <a:rPr lang="en-US" kern="0" dirty="0"/>
              <a:t>A unity is formed that must not be broken</a:t>
            </a:r>
          </a:p>
        </p:txBody>
      </p:sp>
    </p:spTree>
    <p:extLst>
      <p:ext uri="{BB962C8B-B14F-4D97-AF65-F5344CB8AC3E}">
        <p14:creationId xmlns:p14="http://schemas.microsoft.com/office/powerpoint/2010/main" val="12806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9A239939-4429-BB88-52A3-AB4B96A6E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4" y="127000"/>
            <a:ext cx="9821333" cy="977900"/>
          </a:xfrm>
        </p:spPr>
        <p:txBody>
          <a:bodyPr/>
          <a:lstStyle/>
          <a:p>
            <a:r>
              <a:rPr lang="en-US" sz="3600" i="1" dirty="0"/>
              <a:t>Not in lustful passion, </a:t>
            </a:r>
            <a:br>
              <a:rPr lang="en-US" sz="3600" i="1" dirty="0"/>
            </a:br>
            <a:r>
              <a:rPr lang="en-US" sz="3600" i="1" dirty="0"/>
              <a:t>like the Gentiles who do not know God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B3AFCB64-E6D5-6B39-C37D-344A86711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5" y="1409700"/>
            <a:ext cx="4910666" cy="4114800"/>
          </a:xfrm>
        </p:spPr>
        <p:txBody>
          <a:bodyPr/>
          <a:lstStyle/>
          <a:p>
            <a:pPr algn="ctr"/>
            <a:r>
              <a:rPr lang="en-US" i="1" dirty="0" err="1"/>
              <a:t>Porneia</a:t>
            </a:r>
            <a:endParaRPr lang="en-US" i="1" dirty="0"/>
          </a:p>
          <a:p>
            <a:r>
              <a:rPr lang="en-US" dirty="0"/>
              <a:t>Asks: How can I get pleasure?</a:t>
            </a:r>
          </a:p>
          <a:p>
            <a:r>
              <a:rPr lang="en-US" dirty="0"/>
              <a:t>Thinks Christians are </a:t>
            </a:r>
            <a:br>
              <a:rPr lang="en-US" dirty="0"/>
            </a:br>
            <a:r>
              <a:rPr lang="en-US" dirty="0"/>
              <a:t>way too restrictive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xmlns="" id="{8E10927A-2CD4-B308-B8A8-6A942EADDEA3}"/>
              </a:ext>
            </a:extLst>
          </p:cNvPr>
          <p:cNvSpPr txBox="1">
            <a:spLocks/>
          </p:cNvSpPr>
          <p:nvPr/>
        </p:nvSpPr>
        <p:spPr bwMode="auto">
          <a:xfrm>
            <a:off x="5156200" y="1409700"/>
            <a:ext cx="4910666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i="1" kern="0" dirty="0"/>
              <a:t>Godly Sex</a:t>
            </a:r>
          </a:p>
          <a:p>
            <a:r>
              <a:rPr lang="en-US" kern="0" dirty="0"/>
              <a:t>Sexual contact = </a:t>
            </a:r>
            <a:br>
              <a:rPr lang="en-US" kern="0" dirty="0"/>
            </a:br>
            <a:r>
              <a:rPr lang="en-US" kern="0" dirty="0"/>
              <a:t>A profound event going down to the soul</a:t>
            </a:r>
          </a:p>
        </p:txBody>
      </p:sp>
    </p:spTree>
    <p:extLst>
      <p:ext uri="{BB962C8B-B14F-4D97-AF65-F5344CB8AC3E}">
        <p14:creationId xmlns:p14="http://schemas.microsoft.com/office/powerpoint/2010/main" val="42367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9A239939-4429-BB88-52A3-AB4B96A6E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4" y="127000"/>
            <a:ext cx="9821333" cy="977900"/>
          </a:xfrm>
        </p:spPr>
        <p:txBody>
          <a:bodyPr/>
          <a:lstStyle/>
          <a:p>
            <a:r>
              <a:rPr lang="en-US" sz="3600" i="1" dirty="0"/>
              <a:t>Not in lustful passion, </a:t>
            </a:r>
            <a:br>
              <a:rPr lang="en-US" sz="3600" i="1" dirty="0"/>
            </a:br>
            <a:r>
              <a:rPr lang="en-US" sz="3600" i="1" dirty="0"/>
              <a:t>like the Gentiles who do not know God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B3AFCB64-E6D5-6B39-C37D-344A86711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5" y="1409700"/>
            <a:ext cx="4910666" cy="4114800"/>
          </a:xfrm>
        </p:spPr>
        <p:txBody>
          <a:bodyPr/>
          <a:lstStyle/>
          <a:p>
            <a:pPr algn="ctr"/>
            <a:r>
              <a:rPr lang="en-US" i="1" dirty="0" err="1"/>
              <a:t>Porneia</a:t>
            </a:r>
            <a:endParaRPr lang="en-US" i="1" dirty="0"/>
          </a:p>
          <a:p>
            <a:r>
              <a:rPr lang="en-US" dirty="0"/>
              <a:t>Asks: How can I get pleasure?</a:t>
            </a:r>
          </a:p>
          <a:p>
            <a:r>
              <a:rPr lang="en-US" dirty="0"/>
              <a:t>Thinks Christians are way too restrictive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xmlns="" id="{8E10927A-2CD4-B308-B8A8-6A942EADDEA3}"/>
              </a:ext>
            </a:extLst>
          </p:cNvPr>
          <p:cNvSpPr txBox="1">
            <a:spLocks/>
          </p:cNvSpPr>
          <p:nvPr/>
        </p:nvSpPr>
        <p:spPr bwMode="auto">
          <a:xfrm>
            <a:off x="5156200" y="1409700"/>
            <a:ext cx="4910666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i="1" kern="0" dirty="0"/>
              <a:t>Godly Sex</a:t>
            </a:r>
          </a:p>
          <a:p>
            <a:r>
              <a:rPr lang="en-US" kern="0" dirty="0"/>
              <a:t>Sexual contact = </a:t>
            </a:r>
            <a:br>
              <a:rPr lang="en-US" kern="0" dirty="0"/>
            </a:br>
            <a:r>
              <a:rPr lang="en-US" kern="0" dirty="0"/>
              <a:t>A profound event going down to the soul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2AC41E99-FAF0-8546-2968-E1B42C60E1F9}"/>
              </a:ext>
            </a:extLst>
          </p:cNvPr>
          <p:cNvSpPr/>
          <p:nvPr/>
        </p:nvSpPr>
        <p:spPr bwMode="auto">
          <a:xfrm>
            <a:off x="138854" y="1485900"/>
            <a:ext cx="4986866" cy="408111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Flee from sexual immorality.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All other sins 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person commits 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 outside the body,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but whoever sins sexually, sins against their own body </a:t>
            </a:r>
            <a:r>
              <a:rPr lang="en-US" sz="20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(1 Cor 6:18)</a:t>
            </a:r>
            <a:endParaRPr lang="en-US" sz="36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4064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9A239939-4429-BB88-52A3-AB4B96A6E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4" y="127000"/>
            <a:ext cx="9821333" cy="977900"/>
          </a:xfrm>
        </p:spPr>
        <p:txBody>
          <a:bodyPr/>
          <a:lstStyle/>
          <a:p>
            <a:r>
              <a:rPr lang="en-US" sz="3600" i="1" dirty="0"/>
              <a:t>Not in lustful passion, </a:t>
            </a:r>
            <a:br>
              <a:rPr lang="en-US" sz="3600" i="1" dirty="0"/>
            </a:br>
            <a:r>
              <a:rPr lang="en-US" sz="3600" i="1" dirty="0"/>
              <a:t>like the Gentiles who do not know God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B3AFCB64-E6D5-6B39-C37D-344A86711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5" y="1409700"/>
            <a:ext cx="4910666" cy="4114800"/>
          </a:xfrm>
        </p:spPr>
        <p:txBody>
          <a:bodyPr/>
          <a:lstStyle/>
          <a:p>
            <a:pPr algn="ctr"/>
            <a:r>
              <a:rPr lang="en-US" i="1" dirty="0" err="1"/>
              <a:t>Porneia</a:t>
            </a:r>
            <a:endParaRPr lang="en-US" i="1" dirty="0"/>
          </a:p>
          <a:p>
            <a:r>
              <a:rPr lang="en-US" dirty="0"/>
              <a:t>Asks: How can I get pleasure?</a:t>
            </a:r>
          </a:p>
          <a:p>
            <a:r>
              <a:rPr lang="en-US" dirty="0"/>
              <a:t>Thinks Christians are way too restrictive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xmlns="" id="{8E10927A-2CD4-B308-B8A8-6A942EADDEA3}"/>
              </a:ext>
            </a:extLst>
          </p:cNvPr>
          <p:cNvSpPr txBox="1">
            <a:spLocks/>
          </p:cNvSpPr>
          <p:nvPr/>
        </p:nvSpPr>
        <p:spPr bwMode="auto">
          <a:xfrm>
            <a:off x="5156200" y="1409700"/>
            <a:ext cx="4910666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i="1" kern="0" dirty="0"/>
              <a:t>Godly Sex</a:t>
            </a:r>
          </a:p>
          <a:p>
            <a:r>
              <a:rPr lang="en-US" kern="0" dirty="0"/>
              <a:t>Sexual contact = </a:t>
            </a:r>
            <a:br>
              <a:rPr lang="en-US" kern="0" dirty="0"/>
            </a:br>
            <a:r>
              <a:rPr lang="en-US" kern="0" dirty="0"/>
              <a:t>A profound event going down to the soul</a:t>
            </a:r>
          </a:p>
          <a:p>
            <a:r>
              <a:rPr lang="en-US" kern="0" dirty="0"/>
              <a:t>Only safe context is sacrificial love within </a:t>
            </a:r>
            <a:br>
              <a:rPr lang="en-US" kern="0" dirty="0"/>
            </a:br>
            <a:r>
              <a:rPr lang="en-US" kern="0" dirty="0"/>
              <a:t>a biblical marriage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2AC41E99-FAF0-8546-2968-E1B42C60E1F9}"/>
              </a:ext>
            </a:extLst>
          </p:cNvPr>
          <p:cNvSpPr/>
          <p:nvPr/>
        </p:nvSpPr>
        <p:spPr bwMode="auto">
          <a:xfrm>
            <a:off x="138854" y="1485900"/>
            <a:ext cx="4986866" cy="408111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no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Can a man scoop a flame into his lap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not have his clothes catch on fire? </a:t>
            </a:r>
            <a:r>
              <a:rPr lang="en-US" sz="20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(Prov. 6:27)</a:t>
            </a:r>
            <a:endParaRPr lang="en-US" sz="36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8415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Thessalonians 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/>
              <a:t>6 </a:t>
            </a:r>
            <a:r>
              <a:rPr lang="en-US" dirty="0"/>
              <a:t>and that no man </a:t>
            </a:r>
            <a:r>
              <a:rPr lang="en-US" u="sng" dirty="0"/>
              <a:t>transgress and defraud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his brother in the matter</a:t>
            </a:r>
          </a:p>
        </p:txBody>
      </p:sp>
    </p:spTree>
    <p:extLst>
      <p:ext uri="{BB962C8B-B14F-4D97-AF65-F5344CB8AC3E}">
        <p14:creationId xmlns:p14="http://schemas.microsoft.com/office/powerpoint/2010/main" val="392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Thessalonians 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/>
              <a:t>6 </a:t>
            </a:r>
            <a:r>
              <a:rPr lang="en-US" dirty="0"/>
              <a:t>and that no man </a:t>
            </a:r>
            <a:r>
              <a:rPr lang="en-US" u="sng" dirty="0"/>
              <a:t>transgress and defraud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his brother in the matter</a:t>
            </a:r>
          </a:p>
          <a:p>
            <a:r>
              <a:rPr lang="en-US" dirty="0"/>
              <a:t>because the Lord is the avenger in all these things, just as we also told you before </a:t>
            </a:r>
            <a:br>
              <a:rPr lang="en-US" dirty="0"/>
            </a:br>
            <a:r>
              <a:rPr lang="en-US" dirty="0"/>
              <a:t>and solemnly warned you.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C306A50C-C5B9-3A43-9FCB-7275A7F24EE9}"/>
              </a:ext>
            </a:extLst>
          </p:cNvPr>
          <p:cNvSpPr/>
          <p:nvPr/>
        </p:nvSpPr>
        <p:spPr bwMode="auto">
          <a:xfrm>
            <a:off x="132927" y="3031785"/>
            <a:ext cx="9894146" cy="2086725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God says: If you want to have the best sex, 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price is lifelong commitment to the person.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If you take sex without paying that price, 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 are taking something you have no right to take.</a:t>
            </a:r>
          </a:p>
        </p:txBody>
      </p:sp>
    </p:spTree>
    <p:extLst>
      <p:ext uri="{BB962C8B-B14F-4D97-AF65-F5344CB8AC3E}">
        <p14:creationId xmlns:p14="http://schemas.microsoft.com/office/powerpoint/2010/main" val="5725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Thessalonians 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/>
              <a:t>6 </a:t>
            </a:r>
            <a:r>
              <a:rPr lang="en-US" dirty="0"/>
              <a:t>and that no man transgress and defraud </a:t>
            </a:r>
            <a:br>
              <a:rPr lang="en-US" dirty="0"/>
            </a:br>
            <a:r>
              <a:rPr lang="en-US" dirty="0"/>
              <a:t>his brother in the matter</a:t>
            </a:r>
          </a:p>
          <a:p>
            <a:r>
              <a:rPr lang="en-US" dirty="0"/>
              <a:t>because </a:t>
            </a:r>
            <a:r>
              <a:rPr lang="en-US" u="sng" dirty="0"/>
              <a:t>the Lord is the avenger</a:t>
            </a:r>
            <a:r>
              <a:rPr lang="en-US" dirty="0"/>
              <a:t> in all these things, just as we also told you before </a:t>
            </a:r>
            <a:br>
              <a:rPr lang="en-US" dirty="0"/>
            </a:br>
            <a:r>
              <a:rPr lang="en-US" dirty="0"/>
              <a:t>and solemnly warned you.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BE68B942-1644-021A-4B8C-ADA77E4BA819}"/>
              </a:ext>
            </a:extLst>
          </p:cNvPr>
          <p:cNvSpPr/>
          <p:nvPr/>
        </p:nvSpPr>
        <p:spPr bwMode="auto">
          <a:xfrm>
            <a:off x="1346200" y="2910971"/>
            <a:ext cx="7467600" cy="1089529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 algn="ctr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There is a way that appears to be right, 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but in the end it leads to death </a:t>
            </a:r>
            <a:r>
              <a:rPr lang="en-US" sz="20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(Prov 14:12)</a:t>
            </a:r>
            <a:endParaRPr lang="en-US" sz="3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BBF36C96-07DA-8A8C-513F-657ED9AC9768}"/>
              </a:ext>
            </a:extLst>
          </p:cNvPr>
          <p:cNvSpPr/>
          <p:nvPr/>
        </p:nvSpPr>
        <p:spPr bwMode="auto">
          <a:xfrm>
            <a:off x="355600" y="4233656"/>
            <a:ext cx="9448800" cy="75713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Risk of disease, Emotional toll, Addiction and diminishing returns </a:t>
            </a:r>
            <a:b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(E.D. in young men), Damage to children, Impact on future marriage</a:t>
            </a:r>
          </a:p>
        </p:txBody>
      </p:sp>
    </p:spTree>
    <p:extLst>
      <p:ext uri="{BB962C8B-B14F-4D97-AF65-F5344CB8AC3E}">
        <p14:creationId xmlns:p14="http://schemas.microsoft.com/office/powerpoint/2010/main" val="266783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129865" cy="5521324"/>
          </a:xfrm>
        </p:spPr>
        <p:txBody>
          <a:bodyPr/>
          <a:lstStyle/>
          <a:p>
            <a:r>
              <a:rPr lang="en-US" dirty="0"/>
              <a:t>[Interview with “Kurt” about his 13-year relationship]</a:t>
            </a:r>
          </a:p>
          <a:p>
            <a:r>
              <a:rPr lang="en-US" dirty="0"/>
              <a:t>Kurt: I remember, we were sitting in the living room and it was October. </a:t>
            </a:r>
          </a:p>
          <a:p>
            <a:r>
              <a:rPr lang="en-US" dirty="0"/>
              <a:t>And I just said, hey, I want to talk.</a:t>
            </a:r>
          </a:p>
          <a:p>
            <a:r>
              <a:rPr lang="en-US" dirty="0"/>
              <a:t>And I said, why do you think we haven’t gotten married yet, or even talked about it?</a:t>
            </a:r>
          </a:p>
        </p:txBody>
      </p:sp>
      <p:pic>
        <p:nvPicPr>
          <p:cNvPr id="7" name="TAL- first part">
            <a:hlinkClick r:id="" action="ppaction://media"/>
            <a:extLst>
              <a:ext uri="{FF2B5EF4-FFF2-40B4-BE49-F238E27FC236}">
                <a16:creationId xmlns:a16="http://schemas.microsoft.com/office/drawing/2014/main" xmlns="" id="{0E264CB8-A571-234C-BB40-644009B787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4576" y="51482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9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Thessalonians 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Finally then, brethren,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request and exhort you in the Lord Jesus,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that as you received from us instruction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 to how you ought to walk and please God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(just as you actually do walk),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that you </a:t>
            </a:r>
            <a:r>
              <a:rPr lang="en-US" u="sng" dirty="0"/>
              <a:t>excel still more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FC1722D8-C141-E19F-C5CF-F0519C1B389E}"/>
              </a:ext>
            </a:extLst>
          </p:cNvPr>
          <p:cNvSpPr/>
          <p:nvPr/>
        </p:nvSpPr>
        <p:spPr bwMode="auto">
          <a:xfrm>
            <a:off x="584200" y="3771900"/>
            <a:ext cx="8991600" cy="1089529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Even “model” Christians still have problems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“Model” Christians always seek to grow</a:t>
            </a:r>
          </a:p>
        </p:txBody>
      </p:sp>
    </p:spTree>
    <p:extLst>
      <p:ext uri="{BB962C8B-B14F-4D97-AF65-F5344CB8AC3E}">
        <p14:creationId xmlns:p14="http://schemas.microsoft.com/office/powerpoint/2010/main" val="5909802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129865" cy="5521324"/>
          </a:xfrm>
        </p:spPr>
        <p:txBody>
          <a:bodyPr/>
          <a:lstStyle/>
          <a:p>
            <a:r>
              <a:rPr lang="en-US" dirty="0"/>
              <a:t>And she just kind of like looked at me and thought for a second.</a:t>
            </a:r>
          </a:p>
          <a:p>
            <a:r>
              <a:rPr lang="en-US" dirty="0"/>
              <a:t>And then she said, “Well, I think that before we get married, </a:t>
            </a:r>
          </a:p>
          <a:p>
            <a:r>
              <a:rPr lang="en-US" dirty="0"/>
              <a:t>we should probably sleep with other people…</a:t>
            </a:r>
          </a:p>
        </p:txBody>
      </p:sp>
    </p:spTree>
    <p:extLst>
      <p:ext uri="{BB962C8B-B14F-4D97-AF65-F5344CB8AC3E}">
        <p14:creationId xmlns:p14="http://schemas.microsoft.com/office/powerpoint/2010/main" val="40598527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129865" cy="5521324"/>
          </a:xfrm>
        </p:spPr>
        <p:txBody>
          <a:bodyPr/>
          <a:lstStyle/>
          <a:p>
            <a:r>
              <a:rPr lang="en-US" dirty="0"/>
              <a:t>The next part of that conversation was the logistics.</a:t>
            </a:r>
          </a:p>
          <a:p>
            <a:r>
              <a:rPr lang="en-US" dirty="0"/>
              <a:t>Do we break up? </a:t>
            </a:r>
            <a:br>
              <a:rPr lang="en-US" dirty="0"/>
            </a:br>
            <a:r>
              <a:rPr lang="en-US" dirty="0"/>
              <a:t>Do I move out?</a:t>
            </a:r>
          </a:p>
          <a:p>
            <a:r>
              <a:rPr lang="en-US" dirty="0"/>
              <a:t>Do we just do this while we’re living in the same house together?</a:t>
            </a:r>
          </a:p>
        </p:txBody>
      </p:sp>
    </p:spTree>
    <p:extLst>
      <p:ext uri="{BB962C8B-B14F-4D97-AF65-F5344CB8AC3E}">
        <p14:creationId xmlns:p14="http://schemas.microsoft.com/office/powerpoint/2010/main" val="23586616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282265" cy="5521324"/>
          </a:xfrm>
        </p:spPr>
        <p:txBody>
          <a:bodyPr/>
          <a:lstStyle/>
          <a:p>
            <a:r>
              <a:rPr lang="en-US" dirty="0"/>
              <a:t>And we kind of came up with this idea of borrowing this Amish concept </a:t>
            </a:r>
          </a:p>
          <a:p>
            <a:r>
              <a:rPr lang="en-US" dirty="0"/>
              <a:t>called rumspringa.</a:t>
            </a:r>
          </a:p>
          <a:p>
            <a:r>
              <a:rPr lang="en-US" dirty="0"/>
              <a:t>And rumspringa in the Amish world is when you’re 16,</a:t>
            </a:r>
          </a:p>
          <a:p>
            <a:r>
              <a:rPr lang="en-US" dirty="0"/>
              <a:t>you’re allowed to be not Amish for two years.</a:t>
            </a:r>
          </a:p>
        </p:txBody>
      </p:sp>
    </p:spTree>
    <p:extLst>
      <p:ext uri="{BB962C8B-B14F-4D97-AF65-F5344CB8AC3E}">
        <p14:creationId xmlns:p14="http://schemas.microsoft.com/office/powerpoint/2010/main" val="19414657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129865" cy="5521324"/>
          </a:xfrm>
        </p:spPr>
        <p:txBody>
          <a:bodyPr/>
          <a:lstStyle/>
          <a:p>
            <a:r>
              <a:rPr lang="en-US" dirty="0"/>
              <a:t>And then when you turn 18, you decide whether or not you come back to the fold…</a:t>
            </a:r>
          </a:p>
        </p:txBody>
      </p:sp>
    </p:spTree>
    <p:extLst>
      <p:ext uri="{BB962C8B-B14F-4D97-AF65-F5344CB8AC3E}">
        <p14:creationId xmlns:p14="http://schemas.microsoft.com/office/powerpoint/2010/main" val="4235743830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129865" cy="5521324"/>
          </a:xfrm>
        </p:spPr>
        <p:txBody>
          <a:bodyPr/>
          <a:lstStyle/>
          <a:p>
            <a:r>
              <a:rPr lang="en-US" dirty="0"/>
              <a:t>Host: And during those two years, kids get drunk. </a:t>
            </a:r>
          </a:p>
          <a:p>
            <a:r>
              <a:rPr lang="en-US" dirty="0"/>
              <a:t>	They sleep around.</a:t>
            </a:r>
          </a:p>
          <a:p>
            <a:r>
              <a:rPr lang="en-US" dirty="0"/>
              <a:t>	They try drugs.</a:t>
            </a:r>
          </a:p>
          <a:p>
            <a:endParaRPr lang="en-US" dirty="0"/>
          </a:p>
          <a:p>
            <a:r>
              <a:rPr lang="en-US" dirty="0"/>
              <a:t>Kurt: They do lots of meth.</a:t>
            </a:r>
          </a:p>
          <a:p>
            <a:endParaRPr lang="en-US" dirty="0"/>
          </a:p>
          <a:p>
            <a:r>
              <a:rPr lang="en-US" dirty="0"/>
              <a:t>Host: They do lots of stuff.</a:t>
            </a:r>
          </a:p>
        </p:txBody>
      </p:sp>
    </p:spTree>
    <p:extLst>
      <p:ext uri="{BB962C8B-B14F-4D97-AF65-F5344CB8AC3E}">
        <p14:creationId xmlns:p14="http://schemas.microsoft.com/office/powerpoint/2010/main" val="19844866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282265" cy="5521324"/>
          </a:xfrm>
        </p:spPr>
        <p:txBody>
          <a:bodyPr/>
          <a:lstStyle/>
          <a:p>
            <a:r>
              <a:rPr lang="en-US" dirty="0"/>
              <a:t>Kurt: So we decided to have a rumspringa from our relationship.</a:t>
            </a:r>
          </a:p>
          <a:p>
            <a:r>
              <a:rPr lang="en-US" dirty="0"/>
              <a:t>And that’s the other crazy thing is that we decided </a:t>
            </a:r>
          </a:p>
          <a:p>
            <a:r>
              <a:rPr lang="en-US" dirty="0"/>
              <a:t>that 30 days was enough.</a:t>
            </a:r>
          </a:p>
          <a:p>
            <a:r>
              <a:rPr lang="en-US" dirty="0"/>
              <a:t>Because probably within 30 days, sleeping with other people, we’ll get that all out of our system in 30 days</a:t>
            </a:r>
          </a:p>
        </p:txBody>
      </p:sp>
    </p:spTree>
    <p:extLst>
      <p:ext uri="{BB962C8B-B14F-4D97-AF65-F5344CB8AC3E}">
        <p14:creationId xmlns:p14="http://schemas.microsoft.com/office/powerpoint/2010/main" val="24040268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129865" cy="5521324"/>
          </a:xfrm>
        </p:spPr>
        <p:txBody>
          <a:bodyPr/>
          <a:lstStyle/>
          <a:p>
            <a:r>
              <a:rPr lang="en-US" dirty="0"/>
              <a:t>It turns out, it’s really difficult to all of a sudden become single at 31</a:t>
            </a:r>
          </a:p>
          <a:p>
            <a:r>
              <a:rPr lang="en-US" dirty="0"/>
              <a:t>when you’ve never been single for your entire life…</a:t>
            </a:r>
          </a:p>
          <a:p>
            <a:r>
              <a:rPr lang="en-US" dirty="0"/>
              <a:t>I was in a race.</a:t>
            </a:r>
          </a:p>
          <a:p>
            <a:r>
              <a:rPr lang="en-US" dirty="0"/>
              <a:t>I was in a 30-day race to sleep with as many people as I possibly could.</a:t>
            </a:r>
          </a:p>
        </p:txBody>
      </p:sp>
    </p:spTree>
    <p:extLst>
      <p:ext uri="{BB962C8B-B14F-4D97-AF65-F5344CB8AC3E}">
        <p14:creationId xmlns:p14="http://schemas.microsoft.com/office/powerpoint/2010/main" val="13233364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129865" cy="5521324"/>
          </a:xfrm>
        </p:spPr>
        <p:txBody>
          <a:bodyPr/>
          <a:lstStyle/>
          <a:p>
            <a:r>
              <a:rPr lang="en-US" dirty="0"/>
              <a:t>Because after 30 days, I was going to go back and then get married.</a:t>
            </a:r>
          </a:p>
          <a:p>
            <a:r>
              <a:rPr lang="en-US" dirty="0"/>
              <a:t>Host: So there’s a time clock ticking.</a:t>
            </a:r>
          </a:p>
          <a:p>
            <a:r>
              <a:rPr lang="en-US" dirty="0"/>
              <a:t>Kurt: Every single— it was almost to the minute where I’d just be like,</a:t>
            </a:r>
          </a:p>
          <a:p>
            <a:r>
              <a:rPr lang="en-US" dirty="0"/>
              <a:t>if I wasn’t out somewhere trying to meet someone,</a:t>
            </a:r>
          </a:p>
        </p:txBody>
      </p:sp>
    </p:spTree>
    <p:extLst>
      <p:ext uri="{BB962C8B-B14F-4D97-AF65-F5344CB8AC3E}">
        <p14:creationId xmlns:p14="http://schemas.microsoft.com/office/powerpoint/2010/main" val="10437489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129865" cy="5521324"/>
          </a:xfrm>
        </p:spPr>
        <p:txBody>
          <a:bodyPr/>
          <a:lstStyle/>
          <a:p>
            <a:r>
              <a:rPr lang="en-US" dirty="0"/>
              <a:t>I was like, this is wasted time. I am wasting my time right now.</a:t>
            </a:r>
          </a:p>
          <a:p>
            <a:r>
              <a:rPr lang="en-US" dirty="0"/>
              <a:t>And also, because of the fact that we were both—my girlfriend and I were both very competitive with each other</a:t>
            </a:r>
          </a:p>
          <a:p>
            <a:r>
              <a:rPr lang="en-US" dirty="0"/>
              <a:t>that we didn’t speak during that 30 days.</a:t>
            </a:r>
          </a:p>
        </p:txBody>
      </p:sp>
    </p:spTree>
    <p:extLst>
      <p:ext uri="{BB962C8B-B14F-4D97-AF65-F5344CB8AC3E}">
        <p14:creationId xmlns:p14="http://schemas.microsoft.com/office/powerpoint/2010/main" val="33049101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129865" cy="5521324"/>
          </a:xfrm>
        </p:spPr>
        <p:txBody>
          <a:bodyPr/>
          <a:lstStyle/>
          <a:p>
            <a:r>
              <a:rPr lang="en-US" dirty="0"/>
              <a:t>But I think in both of our minds, we had a competitive nature of being like,</a:t>
            </a:r>
          </a:p>
          <a:p>
            <a:r>
              <a:rPr lang="en-US" dirty="0"/>
              <a:t>I need to sleep with more people than she does.</a:t>
            </a:r>
          </a:p>
          <a:p>
            <a:r>
              <a:rPr lang="en-US" dirty="0"/>
              <a:t>And I think she felt the same way.</a:t>
            </a:r>
          </a:p>
        </p:txBody>
      </p:sp>
    </p:spTree>
    <p:extLst>
      <p:ext uri="{BB962C8B-B14F-4D97-AF65-F5344CB8AC3E}">
        <p14:creationId xmlns:p14="http://schemas.microsoft.com/office/powerpoint/2010/main" val="21759130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Thessalonians 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Finally then, brethren,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request and exhort you in the Lord Jesus,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that as </a:t>
            </a:r>
            <a:r>
              <a:rPr lang="en-US" dirty="0"/>
              <a:t>you received from us instruction </a:t>
            </a:r>
            <a:br>
              <a:rPr lang="en-US" dirty="0"/>
            </a:br>
            <a:r>
              <a:rPr lang="en-US" dirty="0"/>
              <a:t>as to how you ought to walk and please God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(just as you actually do walk),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that you excel still more.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E3B006FE-616D-1D0D-F02E-7CB50320D504}"/>
              </a:ext>
            </a:extLst>
          </p:cNvPr>
          <p:cNvSpPr/>
          <p:nvPr/>
        </p:nvSpPr>
        <p:spPr bwMode="auto">
          <a:xfrm>
            <a:off x="584200" y="3771900"/>
            <a:ext cx="8991600" cy="1089529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After we meet God, we seek to please him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Spiritual growth requires instruction</a:t>
            </a:r>
          </a:p>
        </p:txBody>
      </p:sp>
    </p:spTree>
    <p:extLst>
      <p:ext uri="{BB962C8B-B14F-4D97-AF65-F5344CB8AC3E}">
        <p14:creationId xmlns:p14="http://schemas.microsoft.com/office/powerpoint/2010/main" val="8816872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129865" cy="5521324"/>
          </a:xfrm>
        </p:spPr>
        <p:txBody>
          <a:bodyPr/>
          <a:lstStyle/>
          <a:p>
            <a:r>
              <a:rPr lang="en-US" dirty="0"/>
              <a:t>Host: That’s true. She did feel that way.</a:t>
            </a:r>
          </a:p>
          <a:p>
            <a:r>
              <a:rPr lang="en-US" dirty="0"/>
              <a:t>I asked her.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2821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129865" cy="5521324"/>
          </a:xfrm>
        </p:spPr>
        <p:txBody>
          <a:bodyPr/>
          <a:lstStyle/>
          <a:p>
            <a:r>
              <a:rPr lang="en-US" dirty="0"/>
              <a:t>Kurt: It really did feel like having experiences like I would imagine I would have had as a teenager.</a:t>
            </a:r>
          </a:p>
          <a:p>
            <a:r>
              <a:rPr lang="en-US" dirty="0"/>
              <a:t>Where sex was this very powerful thing and it kind of overwhelmed you…</a:t>
            </a:r>
          </a:p>
          <a:p>
            <a:r>
              <a:rPr lang="en-US" dirty="0"/>
              <a:t>I was emotionally getting involved with these women.</a:t>
            </a:r>
          </a:p>
        </p:txBody>
      </p:sp>
    </p:spTree>
    <p:extLst>
      <p:ext uri="{BB962C8B-B14F-4D97-AF65-F5344CB8AC3E}">
        <p14:creationId xmlns:p14="http://schemas.microsoft.com/office/powerpoint/2010/main" val="22644832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358465" cy="5521324"/>
          </a:xfrm>
        </p:spPr>
        <p:txBody>
          <a:bodyPr/>
          <a:lstStyle/>
          <a:p>
            <a:r>
              <a:rPr lang="en-US" dirty="0"/>
              <a:t>And that was against one of our rules that we had come up—</a:t>
            </a:r>
          </a:p>
          <a:p>
            <a:r>
              <a:rPr lang="en-US" dirty="0"/>
              <a:t>my girlfriend and I had had a rule saying, no relationships. </a:t>
            </a:r>
          </a:p>
          <a:p>
            <a:r>
              <a:rPr lang="en-US" dirty="0"/>
              <a:t>We don’t get into relationships with people.</a:t>
            </a:r>
          </a:p>
          <a:p>
            <a:r>
              <a:rPr lang="en-US" dirty="0"/>
              <a:t>We’re just going to go out and sleep with people to see what it’s like.</a:t>
            </a:r>
          </a:p>
        </p:txBody>
      </p:sp>
    </p:spTree>
    <p:extLst>
      <p:ext uri="{BB962C8B-B14F-4D97-AF65-F5344CB8AC3E}">
        <p14:creationId xmlns:p14="http://schemas.microsoft.com/office/powerpoint/2010/main" val="33791305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358465" cy="5521324"/>
          </a:xfrm>
        </p:spPr>
        <p:txBody>
          <a:bodyPr/>
          <a:lstStyle/>
          <a:p>
            <a:r>
              <a:rPr lang="en-US" dirty="0"/>
              <a:t>Host: Oh, I see. But you didn’t actually know how to just go out and sleep with somebody </a:t>
            </a:r>
          </a:p>
          <a:p>
            <a:r>
              <a:rPr lang="en-US" dirty="0"/>
              <a:t>without getting emotionally involved.</a:t>
            </a:r>
          </a:p>
          <a:p>
            <a:endParaRPr lang="en-US" dirty="0"/>
          </a:p>
          <a:p>
            <a:r>
              <a:rPr lang="en-US" dirty="0"/>
              <a:t>Kurt: Not at all.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1883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129865" cy="5521324"/>
          </a:xfrm>
        </p:spPr>
        <p:txBody>
          <a:bodyPr/>
          <a:lstStyle/>
          <a:p>
            <a:r>
              <a:rPr lang="en-US" dirty="0"/>
              <a:t>I remember that I would— </a:t>
            </a:r>
          </a:p>
          <a:p>
            <a:r>
              <a:rPr lang="en-US" dirty="0"/>
              <a:t>my impulse would be to say, </a:t>
            </a:r>
          </a:p>
          <a:p>
            <a:r>
              <a:rPr lang="en-US" dirty="0"/>
              <a:t>“I love you” during sex.</a:t>
            </a:r>
          </a:p>
          <a:p>
            <a:r>
              <a:rPr lang="en-US" dirty="0"/>
              <a:t>That would be my impulse, </a:t>
            </a:r>
          </a:p>
          <a:p>
            <a:r>
              <a:rPr lang="en-US" dirty="0"/>
              <a:t>because that’s the only way </a:t>
            </a:r>
          </a:p>
          <a:p>
            <a:r>
              <a:rPr lang="en-US" dirty="0"/>
              <a:t>I was used to having sex.</a:t>
            </a:r>
          </a:p>
        </p:txBody>
      </p:sp>
    </p:spTree>
    <p:extLst>
      <p:ext uri="{BB962C8B-B14F-4D97-AF65-F5344CB8AC3E}">
        <p14:creationId xmlns:p14="http://schemas.microsoft.com/office/powerpoint/2010/main" val="37466749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129865" cy="5521324"/>
          </a:xfrm>
        </p:spPr>
        <p:txBody>
          <a:bodyPr/>
          <a:lstStyle/>
          <a:p>
            <a:r>
              <a:rPr lang="en-US" dirty="0"/>
              <a:t>And I remember the first time that I did end up having sex, </a:t>
            </a:r>
          </a:p>
          <a:p>
            <a:r>
              <a:rPr lang="en-US" dirty="0"/>
              <a:t>I started to say I love you, </a:t>
            </a:r>
          </a:p>
          <a:p>
            <a:r>
              <a:rPr lang="en-US" dirty="0"/>
              <a:t>and then just kind of swallowed it </a:t>
            </a:r>
          </a:p>
          <a:p>
            <a:r>
              <a:rPr lang="en-US" dirty="0"/>
              <a:t>and made it seem like I was coughing.</a:t>
            </a:r>
          </a:p>
          <a:p>
            <a:r>
              <a:rPr lang="en-US" dirty="0"/>
              <a:t>And that didn’t happen just once.</a:t>
            </a:r>
          </a:p>
        </p:txBody>
      </p:sp>
    </p:spTree>
    <p:extLst>
      <p:ext uri="{BB962C8B-B14F-4D97-AF65-F5344CB8AC3E}">
        <p14:creationId xmlns:p14="http://schemas.microsoft.com/office/powerpoint/2010/main" val="22912527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129865" cy="5521324"/>
          </a:xfrm>
        </p:spPr>
        <p:txBody>
          <a:bodyPr/>
          <a:lstStyle/>
          <a:p>
            <a:r>
              <a:rPr lang="en-US" dirty="0"/>
              <a:t>[After 1 month…]</a:t>
            </a:r>
          </a:p>
          <a:p>
            <a:r>
              <a:rPr lang="en-US" dirty="0"/>
              <a:t>[After 2 months…]</a:t>
            </a:r>
          </a:p>
          <a:p>
            <a:r>
              <a:rPr lang="en-US" dirty="0"/>
              <a:t>[After 3 months…]</a:t>
            </a:r>
          </a:p>
        </p:txBody>
      </p:sp>
    </p:spTree>
    <p:extLst>
      <p:ext uri="{BB962C8B-B14F-4D97-AF65-F5344CB8AC3E}">
        <p14:creationId xmlns:p14="http://schemas.microsoft.com/office/powerpoint/2010/main" val="2867699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129865" cy="5521324"/>
          </a:xfrm>
        </p:spPr>
        <p:txBody>
          <a:bodyPr/>
          <a:lstStyle/>
          <a:p>
            <a:r>
              <a:rPr lang="en-US" dirty="0"/>
              <a:t>Kurt: I do have a theory now. </a:t>
            </a:r>
          </a:p>
          <a:p>
            <a:r>
              <a:rPr lang="en-US" dirty="0"/>
              <a:t>I do have a theory about if I do get married in the future.</a:t>
            </a:r>
          </a:p>
          <a:p>
            <a:r>
              <a:rPr lang="en-US" dirty="0"/>
              <a:t>What I think I would want to do is have an agreement </a:t>
            </a:r>
          </a:p>
          <a:p>
            <a:r>
              <a:rPr lang="en-US" dirty="0"/>
              <a:t>that at the end of seven years,</a:t>
            </a:r>
          </a:p>
          <a:p>
            <a:r>
              <a:rPr lang="en-US" dirty="0"/>
              <a:t>we have to get remarried in order for the marriage to continue.</a:t>
            </a:r>
          </a:p>
        </p:txBody>
      </p:sp>
      <p:pic>
        <p:nvPicPr>
          <p:cNvPr id="3" name="TAL with silence at end">
            <a:hlinkClick r:id="" action="ppaction://media"/>
            <a:extLst>
              <a:ext uri="{FF2B5EF4-FFF2-40B4-BE49-F238E27FC236}">
                <a16:creationId xmlns:a16="http://schemas.microsoft.com/office/drawing/2014/main" xmlns="" id="{2D584552-FCB8-F1EC-2340-DF775F343E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7200" y="503037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296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206065" cy="5521324"/>
          </a:xfrm>
        </p:spPr>
        <p:txBody>
          <a:bodyPr/>
          <a:lstStyle/>
          <a:p>
            <a:r>
              <a:rPr lang="en-US" dirty="0"/>
              <a:t>But at the end of seven years, it ends.</a:t>
            </a:r>
          </a:p>
          <a:p>
            <a:r>
              <a:rPr lang="en-US" dirty="0"/>
              <a:t>And we can agree </a:t>
            </a:r>
            <a:br>
              <a:rPr lang="en-US" dirty="0"/>
            </a:br>
            <a:r>
              <a:rPr lang="en-US" dirty="0"/>
              <a:t>to get remarried or </a:t>
            </a:r>
            <a:br>
              <a:rPr lang="en-US" dirty="0"/>
            </a:br>
            <a:r>
              <a:rPr lang="en-US" dirty="0"/>
              <a:t>not get remarried.</a:t>
            </a:r>
          </a:p>
          <a:p>
            <a:r>
              <a:rPr lang="en-US" dirty="0"/>
              <a:t>Host: Why?</a:t>
            </a:r>
          </a:p>
          <a:p>
            <a:r>
              <a:rPr lang="en-US" dirty="0"/>
              <a:t>Kurt: Because I think you get to choose </a:t>
            </a:r>
          </a:p>
          <a:p>
            <a:r>
              <a:rPr lang="en-US" dirty="0"/>
              <a:t>and I think it would make the relationship stronger.</a:t>
            </a:r>
          </a:p>
        </p:txBody>
      </p:sp>
    </p:spTree>
    <p:extLst>
      <p:ext uri="{BB962C8B-B14F-4D97-AF65-F5344CB8AC3E}">
        <p14:creationId xmlns:p14="http://schemas.microsoft.com/office/powerpoint/2010/main" val="42568180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282265" cy="5521324"/>
          </a:xfrm>
        </p:spPr>
        <p:txBody>
          <a:bodyPr/>
          <a:lstStyle/>
          <a:p>
            <a:r>
              <a:rPr lang="en-US" dirty="0"/>
              <a:t>Host: I don’t know what I think of that.</a:t>
            </a:r>
          </a:p>
          <a:p>
            <a:r>
              <a:rPr lang="en-US" dirty="0"/>
              <a:t>Because I think, actually, one of the things that’s a comfort in marriage</a:t>
            </a:r>
          </a:p>
          <a:p>
            <a:r>
              <a:rPr lang="en-US" dirty="0"/>
              <a:t>is that there isn’t a door at seven years.</a:t>
            </a:r>
          </a:p>
        </p:txBody>
      </p:sp>
    </p:spTree>
    <p:extLst>
      <p:ext uri="{BB962C8B-B14F-4D97-AF65-F5344CB8AC3E}">
        <p14:creationId xmlns:p14="http://schemas.microsoft.com/office/powerpoint/2010/main" val="19349265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Thessalonians 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/>
              <a:t>2 </a:t>
            </a:r>
            <a:r>
              <a:rPr lang="en-US" dirty="0"/>
              <a:t>For you know what commandments we gave you by the authority of the Lord Jesus.</a:t>
            </a:r>
          </a:p>
          <a:p>
            <a:r>
              <a:rPr lang="en-US" baseline="30000" dirty="0"/>
              <a:t>3 </a:t>
            </a:r>
            <a:r>
              <a:rPr lang="en-US" dirty="0"/>
              <a:t>For this is the will of God, </a:t>
            </a:r>
          </a:p>
          <a:p>
            <a:r>
              <a:rPr lang="en-US" dirty="0"/>
              <a:t>	your sanctification [spiritual growth];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7122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282265" cy="5521324"/>
          </a:xfrm>
        </p:spPr>
        <p:txBody>
          <a:bodyPr/>
          <a:lstStyle/>
          <a:p>
            <a:r>
              <a:rPr lang="en-US" dirty="0"/>
              <a:t>And so if something is messed up in the short-term,</a:t>
            </a:r>
          </a:p>
          <a:p>
            <a:r>
              <a:rPr lang="en-US" dirty="0"/>
              <a:t>There’s a comfort of knowing, well, we made this commitment.</a:t>
            </a:r>
          </a:p>
          <a:p>
            <a:r>
              <a:rPr lang="en-US" dirty="0"/>
              <a:t>And so we’re just going to work this out.</a:t>
            </a:r>
          </a:p>
        </p:txBody>
      </p:sp>
    </p:spTree>
    <p:extLst>
      <p:ext uri="{BB962C8B-B14F-4D97-AF65-F5344CB8AC3E}">
        <p14:creationId xmlns:p14="http://schemas.microsoft.com/office/powerpoint/2010/main" val="36963844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206065" cy="5521324"/>
          </a:xfrm>
        </p:spPr>
        <p:txBody>
          <a:bodyPr/>
          <a:lstStyle/>
          <a:p>
            <a:r>
              <a:rPr lang="en-US" dirty="0"/>
              <a:t>And even if tonight we’re not getting along</a:t>
            </a:r>
          </a:p>
          <a:p>
            <a:r>
              <a:rPr lang="en-US" dirty="0"/>
              <a:t>or there’s something between us that doesn’t feel right,</a:t>
            </a:r>
          </a:p>
          <a:p>
            <a:r>
              <a:rPr lang="en-US" dirty="0"/>
              <a:t>you have the comfort of knowing, we’ve got time.</a:t>
            </a:r>
          </a:p>
          <a:p>
            <a:r>
              <a:rPr lang="en-US" dirty="0"/>
              <a:t>We’re going to figure this out. And that makes it so much easier.</a:t>
            </a:r>
          </a:p>
        </p:txBody>
      </p:sp>
    </p:spTree>
    <p:extLst>
      <p:ext uri="{BB962C8B-B14F-4D97-AF65-F5344CB8AC3E}">
        <p14:creationId xmlns:p14="http://schemas.microsoft.com/office/powerpoint/2010/main" val="8122290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282265" cy="5521324"/>
          </a:xfrm>
        </p:spPr>
        <p:txBody>
          <a:bodyPr/>
          <a:lstStyle/>
          <a:p>
            <a:r>
              <a:rPr lang="en-US" dirty="0"/>
              <a:t>Because you do go through times when you hate each other’s guts. You know what I mean?</a:t>
            </a:r>
          </a:p>
          <a:p>
            <a:endParaRPr lang="en-US" dirty="0"/>
          </a:p>
          <a:p>
            <a:r>
              <a:rPr lang="en-US" dirty="0"/>
              <a:t>Kurt: Of course you do. Yeah.</a:t>
            </a:r>
          </a:p>
        </p:txBody>
      </p:sp>
    </p:spTree>
    <p:extLst>
      <p:ext uri="{BB962C8B-B14F-4D97-AF65-F5344CB8AC3E}">
        <p14:creationId xmlns:p14="http://schemas.microsoft.com/office/powerpoint/2010/main" val="11194219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282265" cy="5521324"/>
          </a:xfrm>
        </p:spPr>
        <p:txBody>
          <a:bodyPr/>
          <a:lstStyle/>
          <a:p>
            <a:r>
              <a:rPr lang="en-US" dirty="0"/>
              <a:t>Host: And the no escape clause, weirdly,</a:t>
            </a:r>
          </a:p>
          <a:p>
            <a:r>
              <a:rPr lang="en-US" dirty="0"/>
              <a:t>is a bigger comfort to being married than I ever would have thought before I got married.</a:t>
            </a:r>
          </a:p>
          <a:p>
            <a:endParaRPr lang="en-US" dirty="0"/>
          </a:p>
          <a:p>
            <a:pPr marL="0" indent="0"/>
            <a:r>
              <a:rPr lang="en-US" dirty="0"/>
              <a:t>Kurt: Really?</a:t>
            </a:r>
            <a:br>
              <a:rPr lang="en-US" dirty="0"/>
            </a:br>
            <a:r>
              <a:rPr lang="en-US" dirty="0"/>
              <a:t>Host: Yeah.</a:t>
            </a:r>
          </a:p>
        </p:txBody>
      </p:sp>
    </p:spTree>
    <p:extLst>
      <p:ext uri="{BB962C8B-B14F-4D97-AF65-F5344CB8AC3E}">
        <p14:creationId xmlns:p14="http://schemas.microsoft.com/office/powerpoint/2010/main" val="9474660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206065" cy="5521324"/>
          </a:xfrm>
        </p:spPr>
        <p:txBody>
          <a:bodyPr/>
          <a:lstStyle/>
          <a:p>
            <a:r>
              <a:rPr lang="en-US" dirty="0"/>
              <a:t>Kurt: I had never thought of it that way.</a:t>
            </a:r>
          </a:p>
          <a:p>
            <a:r>
              <a:rPr lang="en-US" dirty="0"/>
              <a:t>I like thinking about it that way,</a:t>
            </a:r>
          </a:p>
          <a:p>
            <a:r>
              <a:rPr lang="en-US" dirty="0"/>
              <a:t>you just see so many examples </a:t>
            </a:r>
          </a:p>
          <a:p>
            <a:r>
              <a:rPr lang="en-US" dirty="0"/>
              <a:t>of where people don’t think that way.</a:t>
            </a:r>
          </a:p>
        </p:txBody>
      </p:sp>
    </p:spTree>
    <p:extLst>
      <p:ext uri="{BB962C8B-B14F-4D97-AF65-F5344CB8AC3E}">
        <p14:creationId xmlns:p14="http://schemas.microsoft.com/office/powerpoint/2010/main" val="36050082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C574E-BF98-422F-D5ED-3CF180AD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9" y="5219700"/>
            <a:ext cx="3407833" cy="406114"/>
          </a:xfrm>
        </p:spPr>
        <p:txBody>
          <a:bodyPr/>
          <a:lstStyle/>
          <a:p>
            <a:r>
              <a:rPr lang="en-US" sz="1050" i="1" dirty="0"/>
              <a:t>Ira Glass, This American Life, Episode 457: “What I Did For Love” – Act 1, Feb 10, 2012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1A862D-E2B4-3F2C-FA09-AD484C99C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206065" cy="5521324"/>
          </a:xfrm>
        </p:spPr>
        <p:txBody>
          <a:bodyPr/>
          <a:lstStyle/>
          <a:p>
            <a:r>
              <a:rPr lang="en-US" dirty="0"/>
              <a:t>Observations:</a:t>
            </a:r>
          </a:p>
          <a:p>
            <a:pPr marL="571500" indent="-571500">
              <a:buFontTx/>
              <a:buChar char="-"/>
            </a:pPr>
            <a:r>
              <a:rPr lang="en-US" dirty="0"/>
              <a:t>Sex is more than a physical act</a:t>
            </a:r>
          </a:p>
          <a:p>
            <a:pPr marL="571500" indent="-571500">
              <a:buFontTx/>
              <a:buChar char="-"/>
            </a:pPr>
            <a:r>
              <a:rPr lang="en-US" dirty="0"/>
              <a:t>We long for God’s ideal </a:t>
            </a:r>
          </a:p>
          <a:p>
            <a:pPr marL="571500" indent="-571500">
              <a:buFontTx/>
              <a:buChar char="-"/>
            </a:pPr>
            <a:r>
              <a:rPr lang="en-US" dirty="0"/>
              <a:t>But we get hurt, we see our own failures, and are afraid to get our hopes up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6C603769-F1A5-E4F1-16C3-BEF292C62D54}"/>
              </a:ext>
            </a:extLst>
          </p:cNvPr>
          <p:cNvSpPr/>
          <p:nvPr/>
        </p:nvSpPr>
        <p:spPr bwMode="auto">
          <a:xfrm>
            <a:off x="355600" y="4000500"/>
            <a:ext cx="5867400" cy="158812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God has not called us for the purpose of impurity, but in sanctification </a:t>
            </a:r>
            <a:r>
              <a:rPr lang="en-US" sz="20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(1 Thessalonians 4:7)</a:t>
            </a:r>
            <a:endParaRPr lang="en-US" sz="36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09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ECE4BA30-DF77-920B-DA37-308D7CB4E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Marriage: A special kind of spiritual relationship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94B8B5-5D57-B74C-3964-3889E7685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5" y="889000"/>
            <a:ext cx="5668764" cy="4635500"/>
          </a:xfrm>
        </p:spPr>
        <p:txBody>
          <a:bodyPr/>
          <a:lstStyle/>
          <a:p>
            <a:r>
              <a:rPr lang="en-US" dirty="0"/>
              <a:t>We define ourselves by who God says we are</a:t>
            </a:r>
          </a:p>
          <a:p>
            <a:r>
              <a:rPr lang="en-US" dirty="0"/>
              <a:t>I don’t need the other to define who I am</a:t>
            </a:r>
          </a:p>
          <a:p>
            <a:r>
              <a:rPr lang="en-US" dirty="0"/>
              <a:t>My relational need for unity is met by God</a:t>
            </a:r>
          </a:p>
          <a:p>
            <a:r>
              <a:rPr lang="en-US" dirty="0"/>
              <a:t>Instead of taking, we are free to give from abundance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xmlns="" id="{697AD212-F13F-1388-9777-E8E35DC9F6DC}"/>
              </a:ext>
            </a:extLst>
          </p:cNvPr>
          <p:cNvSpPr/>
          <p:nvPr/>
        </p:nvSpPr>
        <p:spPr bwMode="auto">
          <a:xfrm>
            <a:off x="7608887" y="1741655"/>
            <a:ext cx="1055914" cy="596646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 algn="ctr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9EBC394-3C9D-6254-2EBA-D5EFEC1381E5}"/>
              </a:ext>
            </a:extLst>
          </p:cNvPr>
          <p:cNvGrpSpPr/>
          <p:nvPr/>
        </p:nvGrpSpPr>
        <p:grpSpPr>
          <a:xfrm flipH="1">
            <a:off x="8717508" y="2258545"/>
            <a:ext cx="838200" cy="1351609"/>
            <a:chOff x="1574800" y="2307410"/>
            <a:chExt cx="838200" cy="1351609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6E467655-A5D4-6B77-8B92-2A8E72614A5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574800" y="2476500"/>
              <a:ext cx="838200" cy="118251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A94932D-6146-8736-2412-E00BEDC3FE8F}"/>
                </a:ext>
              </a:extLst>
            </p:cNvPr>
            <p:cNvSpPr txBox="1"/>
            <p:nvPr/>
          </p:nvSpPr>
          <p:spPr>
            <a:xfrm rot="18283192">
              <a:off x="1229885" y="2686177"/>
              <a:ext cx="121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Love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3630518-020B-B0E4-A4FB-04D0D30749CB}"/>
              </a:ext>
            </a:extLst>
          </p:cNvPr>
          <p:cNvGrpSpPr/>
          <p:nvPr/>
        </p:nvGrpSpPr>
        <p:grpSpPr>
          <a:xfrm>
            <a:off x="8754084" y="3697201"/>
            <a:ext cx="1929342" cy="1391197"/>
            <a:chOff x="131102" y="3695700"/>
            <a:chExt cx="1929342" cy="1391197"/>
          </a:xfrm>
        </p:grpSpPr>
        <p:grpSp>
          <p:nvGrpSpPr>
            <p:cNvPr id="24" name="Group 5">
              <a:extLst>
                <a:ext uri="{FF2B5EF4-FFF2-40B4-BE49-F238E27FC236}">
                  <a16:creationId xmlns:a16="http://schemas.microsoft.com/office/drawing/2014/main" xmlns="" id="{ED530C41-CF5B-FAA0-DE51-D0CA07FA82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5200" y="3695700"/>
              <a:ext cx="261146" cy="914400"/>
              <a:chOff x="-336" y="1008"/>
              <a:chExt cx="96" cy="336"/>
            </a:xfrm>
          </p:grpSpPr>
          <p:sp>
            <p:nvSpPr>
              <p:cNvPr id="26" name="Oval 6">
                <a:extLst>
                  <a:ext uri="{FF2B5EF4-FFF2-40B4-BE49-F238E27FC236}">
                    <a16:creationId xmlns:a16="http://schemas.microsoft.com/office/drawing/2014/main" xmlns="" id="{0BE8BB44-2092-7C13-B822-846B45E3C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6" y="100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381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 sz="4000">
                    <a:solidFill>
                      <a:srgbClr val="ECECEC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4000">
                    <a:solidFill>
                      <a:srgbClr val="ECECEC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4000">
                    <a:solidFill>
                      <a:srgbClr val="ECECEC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4000">
                    <a:solidFill>
                      <a:srgbClr val="ECECEC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4000">
                    <a:solidFill>
                      <a:srgbClr val="ECECEC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ECECEC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ECECEC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ECECEC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ECECEC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" name="Line 7">
                <a:extLst>
                  <a:ext uri="{FF2B5EF4-FFF2-40B4-BE49-F238E27FC236}">
                    <a16:creationId xmlns:a16="http://schemas.microsoft.com/office/drawing/2014/main" xmlns="" id="{AF1755F2-5126-EDF2-720C-B9BBA7E985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288" y="1104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" name="Line 8">
                <a:extLst>
                  <a:ext uri="{FF2B5EF4-FFF2-40B4-BE49-F238E27FC236}">
                    <a16:creationId xmlns:a16="http://schemas.microsoft.com/office/drawing/2014/main" xmlns="" id="{9C3843D3-D4B8-0216-DA7D-93688C6098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288" y="1248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" name="Line 9">
                <a:extLst>
                  <a:ext uri="{FF2B5EF4-FFF2-40B4-BE49-F238E27FC236}">
                    <a16:creationId xmlns:a16="http://schemas.microsoft.com/office/drawing/2014/main" xmlns="" id="{2B10AA32-6B6C-BC4C-5EB7-A66899DD5C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-336" y="1248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" name="Line 10">
                <a:extLst>
                  <a:ext uri="{FF2B5EF4-FFF2-40B4-BE49-F238E27FC236}">
                    <a16:creationId xmlns:a16="http://schemas.microsoft.com/office/drawing/2014/main" xmlns="" id="{82BEB3A1-CCBB-3ABF-7CF9-440136172A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336" y="1178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0645A54-E643-2BEF-FB0A-372ED922AC33}"/>
                </a:ext>
              </a:extLst>
            </p:cNvPr>
            <p:cNvSpPr txBox="1"/>
            <p:nvPr/>
          </p:nvSpPr>
          <p:spPr>
            <a:xfrm>
              <a:off x="131102" y="4625232"/>
              <a:ext cx="19293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Wife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9410F11-1FFC-3BC9-6A83-3BB7858E0F7B}"/>
              </a:ext>
            </a:extLst>
          </p:cNvPr>
          <p:cNvGrpSpPr/>
          <p:nvPr/>
        </p:nvGrpSpPr>
        <p:grpSpPr>
          <a:xfrm>
            <a:off x="6870404" y="3627120"/>
            <a:ext cx="2532876" cy="530964"/>
            <a:chOff x="6251963" y="3970890"/>
            <a:chExt cx="2532876" cy="53096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0A84FBA9-F56E-53C9-4C00-2FF9DB4A92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1963" y="4501854"/>
              <a:ext cx="2532876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1B5BE74-F850-8AF5-326D-8CFC73C8EC01}"/>
                </a:ext>
              </a:extLst>
            </p:cNvPr>
            <p:cNvSpPr txBox="1"/>
            <p:nvPr/>
          </p:nvSpPr>
          <p:spPr>
            <a:xfrm flipH="1">
              <a:off x="6609195" y="3970890"/>
              <a:ext cx="1818416" cy="48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Love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51D1D79-F24C-F7C6-4E4E-B2B8E36E5EB7}"/>
              </a:ext>
            </a:extLst>
          </p:cNvPr>
          <p:cNvGrpSpPr/>
          <p:nvPr/>
        </p:nvGrpSpPr>
        <p:grpSpPr>
          <a:xfrm>
            <a:off x="5918200" y="3701788"/>
            <a:ext cx="1309436" cy="1391197"/>
            <a:chOff x="441055" y="3695700"/>
            <a:chExt cx="1309436" cy="1391197"/>
          </a:xfrm>
        </p:grpSpPr>
        <p:grpSp>
          <p:nvGrpSpPr>
            <p:cNvPr id="17" name="Group 5">
              <a:extLst>
                <a:ext uri="{FF2B5EF4-FFF2-40B4-BE49-F238E27FC236}">
                  <a16:creationId xmlns:a16="http://schemas.microsoft.com/office/drawing/2014/main" xmlns="" id="{05143EC4-F926-2AB2-1E44-B809FBC3D4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5200" y="3695700"/>
              <a:ext cx="261146" cy="914400"/>
              <a:chOff x="-336" y="1008"/>
              <a:chExt cx="96" cy="336"/>
            </a:xfrm>
          </p:grpSpPr>
          <p:sp>
            <p:nvSpPr>
              <p:cNvPr id="19" name="Oval 6">
                <a:extLst>
                  <a:ext uri="{FF2B5EF4-FFF2-40B4-BE49-F238E27FC236}">
                    <a16:creationId xmlns:a16="http://schemas.microsoft.com/office/drawing/2014/main" xmlns="" id="{60ED4716-AD2E-AF89-E515-3984C55E3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6" y="100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381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 sz="4000">
                    <a:solidFill>
                      <a:srgbClr val="ECECEC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4000">
                    <a:solidFill>
                      <a:srgbClr val="ECECEC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4000">
                    <a:solidFill>
                      <a:srgbClr val="ECECEC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4000">
                    <a:solidFill>
                      <a:srgbClr val="ECECEC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4000">
                    <a:solidFill>
                      <a:srgbClr val="ECECEC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ECECEC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ECECEC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ECECEC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ECECEC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" name="Line 7">
                <a:extLst>
                  <a:ext uri="{FF2B5EF4-FFF2-40B4-BE49-F238E27FC236}">
                    <a16:creationId xmlns:a16="http://schemas.microsoft.com/office/drawing/2014/main" xmlns="" id="{51348BC2-4DD7-7E3C-F047-5624B2886C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288" y="1104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" name="Line 8">
                <a:extLst>
                  <a:ext uri="{FF2B5EF4-FFF2-40B4-BE49-F238E27FC236}">
                    <a16:creationId xmlns:a16="http://schemas.microsoft.com/office/drawing/2014/main" xmlns="" id="{B87FB253-F206-DC18-E81F-58E66A5D23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288" y="1248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" name="Line 9">
                <a:extLst>
                  <a:ext uri="{FF2B5EF4-FFF2-40B4-BE49-F238E27FC236}">
                    <a16:creationId xmlns:a16="http://schemas.microsoft.com/office/drawing/2014/main" xmlns="" id="{04FF4BB4-32FE-390B-5EAA-EDBDC86B3C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-336" y="1248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" name="Line 10">
                <a:extLst>
                  <a:ext uri="{FF2B5EF4-FFF2-40B4-BE49-F238E27FC236}">
                    <a16:creationId xmlns:a16="http://schemas.microsoft.com/office/drawing/2014/main" xmlns="" id="{D3898626-9969-8DD0-392D-F6983C8693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336" y="1178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7C5DD4B-2A57-AC0C-F43A-21061337143C}"/>
                </a:ext>
              </a:extLst>
            </p:cNvPr>
            <p:cNvSpPr txBox="1"/>
            <p:nvPr/>
          </p:nvSpPr>
          <p:spPr>
            <a:xfrm>
              <a:off x="441055" y="4625232"/>
              <a:ext cx="13094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Husband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31DE17A-874E-3FB4-B425-78F5FD1015E5}"/>
              </a:ext>
            </a:extLst>
          </p:cNvPr>
          <p:cNvGrpSpPr/>
          <p:nvPr/>
        </p:nvGrpSpPr>
        <p:grpSpPr>
          <a:xfrm>
            <a:off x="6727164" y="2260248"/>
            <a:ext cx="838200" cy="1351609"/>
            <a:chOff x="1574800" y="2307410"/>
            <a:chExt cx="838200" cy="135160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A69822C3-921C-38FB-3075-C60F964A9F6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574800" y="2476500"/>
              <a:ext cx="838200" cy="118251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2F84118-42F2-F4CB-8D72-371D4F655C77}"/>
                </a:ext>
              </a:extLst>
            </p:cNvPr>
            <p:cNvSpPr txBox="1"/>
            <p:nvPr/>
          </p:nvSpPr>
          <p:spPr>
            <a:xfrm rot="18283192">
              <a:off x="1229885" y="2686177"/>
              <a:ext cx="121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Love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49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ECE4BA30-DF77-920B-DA37-308D7CB4E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94B8B5-5D57-B74C-3964-3889E7685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Start with a relationship with God</a:t>
            </a:r>
          </a:p>
          <a:p>
            <a:r>
              <a:rPr lang="en-US" sz="4400" dirty="0"/>
              <a:t>Tell God you want to give his way a shot</a:t>
            </a:r>
          </a:p>
          <a:p>
            <a:r>
              <a:rPr lang="en-US" sz="4400" dirty="0"/>
              <a:t>Come clean with the ways you’ve messed up</a:t>
            </a:r>
          </a:p>
          <a:p>
            <a:r>
              <a:rPr lang="en-US" sz="4400" dirty="0"/>
              <a:t>Believe that God is in the business of redemption!</a:t>
            </a:r>
          </a:p>
        </p:txBody>
      </p:sp>
    </p:spTree>
    <p:extLst>
      <p:ext uri="{BB962C8B-B14F-4D97-AF65-F5344CB8AC3E}">
        <p14:creationId xmlns:p14="http://schemas.microsoft.com/office/powerpoint/2010/main" val="240106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eaLnBrk="1" hangingPunct="1"/>
            <a:r>
              <a:rPr lang="en-US" dirty="0">
                <a:ea typeface="ＭＳ Ｐゴシック" pitchFamily="34" charset="-128"/>
              </a:rPr>
              <a:t>Questions?</a:t>
            </a:r>
          </a:p>
          <a:p>
            <a:pPr algn="r" eaLnBrk="1" hangingPunct="1"/>
            <a:r>
              <a:rPr lang="en-US" dirty="0">
                <a:ea typeface="ＭＳ Ｐゴシック" pitchFamily="34" charset="-128"/>
              </a:rPr>
              <a:t>Comments?</a:t>
            </a:r>
          </a:p>
          <a:p>
            <a:pPr algn="r" eaLnBrk="1" hangingPunct="1"/>
            <a:r>
              <a:rPr lang="en-US" dirty="0">
                <a:ea typeface="ＭＳ Ｐゴシック" pitchFamily="34" charset="-128"/>
              </a:rPr>
              <a:t>Experiences?</a:t>
            </a:r>
          </a:p>
          <a:p>
            <a:pPr eaLnBrk="1" hangingPunct="1"/>
            <a:endParaRPr lang="en-US" sz="2800" dirty="0">
              <a:ea typeface="ＭＳ Ｐゴシック" pitchFamily="34" charset="-128"/>
            </a:endParaRPr>
          </a:p>
          <a:p>
            <a:pPr eaLnBrk="1" hangingPunct="1"/>
            <a:endParaRPr lang="en-US" sz="3400" dirty="0">
              <a:ea typeface="ＭＳ Ｐゴシック" pitchFamily="34" charset="-128"/>
            </a:endParaRPr>
          </a:p>
          <a:p>
            <a:pPr algn="r" eaLnBrk="1" hangingPunct="1"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algn="r" eaLnBrk="1" hangingPunct="1"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algn="r"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risleys@dwellcc.org</a:t>
            </a:r>
          </a:p>
          <a:p>
            <a:pPr algn="r"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See the Dwell App OR </a:t>
            </a:r>
            <a:r>
              <a:rPr lang="en-US" sz="2400" u="sng" dirty="0">
                <a:ea typeface="ＭＳ Ｐゴシック" pitchFamily="34" charset="-128"/>
              </a:rPr>
              <a:t>teachings.dwellcc.org</a:t>
            </a:r>
          </a:p>
        </p:txBody>
      </p:sp>
      <p:sp>
        <p:nvSpPr>
          <p:cNvPr id="6349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34" charset="-128"/>
              </a:rPr>
              <a:t>Sexuality and Spiritual Growth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74414" y="3009900"/>
            <a:ext cx="7115386" cy="1089529"/>
          </a:xfrm>
          <a:prstGeom prst="roundRect">
            <a:avLst>
              <a:gd name="adj" fmla="val 0"/>
            </a:avLst>
          </a:prstGeom>
          <a:solidFill>
            <a:srgbClr val="64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Next time: 1 Thessalonians 4 – 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Hope in the face of death	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83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8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83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83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15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584200" y="1714501"/>
            <a:ext cx="8991600" cy="613791"/>
          </a:xfrm>
          <a:prstGeom prst="roundRect">
            <a:avLst>
              <a:gd name="adj" fmla="val 0"/>
            </a:avLst>
          </a:prstGeom>
          <a:solidFill>
            <a:srgbClr val="0064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endParaRPr lang="en-US" sz="3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584200" y="2495170"/>
            <a:ext cx="8991600" cy="590931"/>
          </a:xfrm>
          <a:prstGeom prst="roundRect">
            <a:avLst>
              <a:gd name="adj" fmla="val 0"/>
            </a:avLst>
          </a:prstGeom>
          <a:solidFill>
            <a:srgbClr val="22228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endParaRPr lang="en-US" sz="3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595086" y="3314700"/>
            <a:ext cx="8991600" cy="596646"/>
          </a:xfrm>
          <a:prstGeom prst="roundRect">
            <a:avLst>
              <a:gd name="adj" fmla="val 0"/>
            </a:avLst>
          </a:prstGeom>
          <a:solidFill>
            <a:srgbClr val="64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endParaRPr lang="en-US" sz="3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95086" y="952500"/>
            <a:ext cx="8991600" cy="596646"/>
          </a:xfrm>
          <a:prstGeom prst="roundRect">
            <a:avLst>
              <a:gd name="adj" fmla="val 0"/>
            </a:avLst>
          </a:prstGeom>
          <a:solidFill>
            <a:srgbClr val="4D4D4D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endParaRPr lang="en-US" sz="3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84200" y="190500"/>
            <a:ext cx="8991600" cy="596646"/>
          </a:xfrm>
          <a:prstGeom prst="roundRect">
            <a:avLst>
              <a:gd name="adj" fmla="val 0"/>
            </a:avLst>
          </a:prstGeom>
          <a:solidFill>
            <a:srgbClr val="004B9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endParaRPr lang="en-US" sz="3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05972" y="4089654"/>
            <a:ext cx="8991600" cy="596646"/>
          </a:xfrm>
          <a:prstGeom prst="roundRect">
            <a:avLst>
              <a:gd name="adj" fmla="val 0"/>
            </a:avLst>
          </a:prstGeom>
          <a:solidFill>
            <a:srgbClr val="A854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endParaRPr lang="en-US" sz="3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xmlns="" id="{0F1F1F8C-BB0B-4CE6-810C-F12FF8D0EAF8}"/>
              </a:ext>
            </a:extLst>
          </p:cNvPr>
          <p:cNvSpPr/>
          <p:nvPr/>
        </p:nvSpPr>
        <p:spPr bwMode="auto">
          <a:xfrm>
            <a:off x="595086" y="4927854"/>
            <a:ext cx="8991600" cy="596646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endParaRPr lang="en-US" sz="3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840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Thessalonians 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/>
              <a:t>2 </a:t>
            </a:r>
            <a:r>
              <a:rPr lang="en-US" dirty="0"/>
              <a:t>For you know what commandments we gave you by the authority of the Lord Jesus.</a:t>
            </a:r>
          </a:p>
          <a:p>
            <a:r>
              <a:rPr lang="en-US" baseline="30000" dirty="0"/>
              <a:t>3 </a:t>
            </a:r>
            <a:r>
              <a:rPr lang="en-US" dirty="0"/>
              <a:t>For this is the will of God, </a:t>
            </a:r>
          </a:p>
          <a:p>
            <a:r>
              <a:rPr lang="en-US" dirty="0"/>
              <a:t>	your sanctification [spiritual growth];</a:t>
            </a:r>
          </a:p>
          <a:p>
            <a:r>
              <a:rPr lang="en-US" dirty="0"/>
              <a:t>	that is, that you abstain from </a:t>
            </a:r>
            <a:r>
              <a:rPr lang="en-US" u="sng" dirty="0"/>
              <a:t>sexual immorality</a:t>
            </a:r>
            <a:r>
              <a:rPr lang="en-US" dirty="0"/>
              <a:t>;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0DA4ABFF-8224-48D0-EDBB-CB98C9CC85BA}"/>
              </a:ext>
            </a:extLst>
          </p:cNvPr>
          <p:cNvSpPr/>
          <p:nvPr/>
        </p:nvSpPr>
        <p:spPr bwMode="auto">
          <a:xfrm>
            <a:off x="355600" y="3825371"/>
            <a:ext cx="9448800" cy="1089529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i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porneia</a:t>
            </a: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= Any sexual activity outside of God’s design for sex.</a:t>
            </a:r>
            <a:endParaRPr lang="en-US" sz="36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5683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Thessalonians 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</a:t>
            </a:r>
            <a:r>
              <a:rPr lang="en-US" dirty="0"/>
              <a:t>you know what commandments we gave you by the authority of the Lord Jesus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</a:t>
            </a:r>
            <a:r>
              <a:rPr lang="en-US" dirty="0"/>
              <a:t>this is the will of God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your sanctification [spiritual growth];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that is, that you abstain from sexual immorality;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0DA4ABFF-8224-48D0-EDBB-CB98C9CC85BA}"/>
              </a:ext>
            </a:extLst>
          </p:cNvPr>
          <p:cNvSpPr/>
          <p:nvPr/>
        </p:nvSpPr>
        <p:spPr bwMode="auto">
          <a:xfrm>
            <a:off x="355600" y="3832991"/>
            <a:ext cx="9448800" cy="1089529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was not merely Paul’s opinion 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 something that applied only to them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A1118C0B-E463-D0AA-1DBB-05D8954371C2}"/>
              </a:ext>
            </a:extLst>
          </p:cNvPr>
          <p:cNvSpPr/>
          <p:nvPr/>
        </p:nvSpPr>
        <p:spPr bwMode="auto">
          <a:xfrm>
            <a:off x="355600" y="1935204"/>
            <a:ext cx="9448800" cy="590931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 request and exhort you in the Lord Jesus </a:t>
            </a:r>
            <a:r>
              <a:rPr lang="en-US" sz="16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(1 </a:t>
            </a:r>
            <a:r>
              <a:rPr lang="en-US" sz="1600" i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Thess</a:t>
            </a:r>
            <a:r>
              <a:rPr lang="en-US" sz="16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4:1)</a:t>
            </a:r>
            <a:endParaRPr lang="en-US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xmlns="" id="{E0122E80-088E-5218-C766-2F0324E221C3}"/>
              </a:ext>
            </a:extLst>
          </p:cNvPr>
          <p:cNvSpPr/>
          <p:nvPr/>
        </p:nvSpPr>
        <p:spPr bwMode="auto">
          <a:xfrm>
            <a:off x="355600" y="2582143"/>
            <a:ext cx="9448800" cy="1089529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 who rejects this is not rejecting man but 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God who gives His Holy Spirit to you </a:t>
            </a:r>
            <a:r>
              <a:rPr lang="en-US" sz="16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(1 </a:t>
            </a:r>
            <a:r>
              <a:rPr lang="en-US" sz="1600" i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Thess</a:t>
            </a:r>
            <a:r>
              <a:rPr lang="en-US" sz="16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4:8)</a:t>
            </a:r>
            <a:endParaRPr lang="en-US" sz="36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15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Thessalonians 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you know what commandments we gave you by the authority of the Lord Jesus.</a:t>
            </a:r>
          </a:p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this is the will of God,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your sanctification [</a:t>
            </a:r>
            <a:r>
              <a:rPr lang="en-US" dirty="0"/>
              <a:t>spiritual growth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];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that is, that you abstain from </a:t>
            </a:r>
            <a:r>
              <a:rPr lang="en-US" dirty="0"/>
              <a:t>sexual immorality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79919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Thessalonians 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/>
              <a:t>4 </a:t>
            </a:r>
            <a:r>
              <a:rPr lang="en-US" dirty="0"/>
              <a:t>that each of you know </a:t>
            </a:r>
            <a:br>
              <a:rPr lang="en-US" dirty="0"/>
            </a:br>
            <a:r>
              <a:rPr lang="en-US" dirty="0"/>
              <a:t>how to possess his own vessel </a:t>
            </a:r>
            <a:br>
              <a:rPr lang="en-US" dirty="0"/>
            </a:br>
            <a:r>
              <a:rPr lang="en-US" dirty="0"/>
              <a:t>in sanctification and honor,</a:t>
            </a:r>
          </a:p>
          <a:p>
            <a:r>
              <a:rPr lang="en-US" baseline="30000" dirty="0"/>
              <a:t>5 </a:t>
            </a:r>
            <a:r>
              <a:rPr lang="en-US" dirty="0"/>
              <a:t>not in lustful passion, </a:t>
            </a:r>
            <a:br>
              <a:rPr lang="en-US" dirty="0"/>
            </a:br>
            <a:r>
              <a:rPr lang="en-US" dirty="0"/>
              <a:t>like the Gentiles who do not know God;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5430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0</TotalTime>
  <Words>2547</Words>
  <Application>Microsoft Office PowerPoint</Application>
  <PresentationFormat>Custom</PresentationFormat>
  <Paragraphs>317</Paragraphs>
  <Slides>59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MS PGothic</vt:lpstr>
      <vt:lpstr>MS PGothic</vt:lpstr>
      <vt:lpstr>Arial</vt:lpstr>
      <vt:lpstr>Calibri Light</vt:lpstr>
      <vt:lpstr>Georgia</vt:lpstr>
      <vt:lpstr>Papyrus</vt:lpstr>
      <vt:lpstr>Times New Roman</vt:lpstr>
      <vt:lpstr>Default Design</vt:lpstr>
      <vt:lpstr>Sexuality and  Spiritual Growth</vt:lpstr>
      <vt:lpstr>1 Thessalonians 4</vt:lpstr>
      <vt:lpstr>1 Thessalonians 4</vt:lpstr>
      <vt:lpstr>1 Thessalonians 4</vt:lpstr>
      <vt:lpstr>1 Thessalonians 4</vt:lpstr>
      <vt:lpstr>1 Thessalonians 4</vt:lpstr>
      <vt:lpstr>1 Thessalonians 4</vt:lpstr>
      <vt:lpstr>1 Thessalonians 4</vt:lpstr>
      <vt:lpstr>1 Thessalonians 4</vt:lpstr>
      <vt:lpstr>1 Thessalonians 4</vt:lpstr>
      <vt:lpstr>1 Thessalonians 4</vt:lpstr>
      <vt:lpstr>1 Thessalonians 4</vt:lpstr>
      <vt:lpstr>Husband, Song of Solomon 4:9-12</vt:lpstr>
      <vt:lpstr>Wife, Song of Solomon 4:16</vt:lpstr>
      <vt:lpstr>Husband, Song of Solomon 7:6-8</vt:lpstr>
      <vt:lpstr>1 Thessalonians 4</vt:lpstr>
      <vt:lpstr>1 Thessalonians 4</vt:lpstr>
      <vt:lpstr>Demosthenes, Against Neaera</vt:lpstr>
      <vt:lpstr>Gene Green, The Letters to The Thessalonians (Grand Rapids: Eerdmans, 2002), p. 35-36</vt:lpstr>
      <vt:lpstr>Gene Green, The Letters to The Thessalonians (Grand Rapids: Eerdmans, 2002), p. 35-36</vt:lpstr>
      <vt:lpstr>Gene Green, The Letters to The Thessalonians (Grand Rapids: Eerdmans, 2002), p. 35-36</vt:lpstr>
      <vt:lpstr>Not in lustful passion,  like the Gentiles who do not know God</vt:lpstr>
      <vt:lpstr>Not in lustful passion,  like the Gentiles who do not know God</vt:lpstr>
      <vt:lpstr>Not in lustful passion,  like the Gentiles who do not know God</vt:lpstr>
      <vt:lpstr>Not in lustful passion,  like the Gentiles who do not know God</vt:lpstr>
      <vt:lpstr>1 Thessalonians 4</vt:lpstr>
      <vt:lpstr>1 Thessalonians 4</vt:lpstr>
      <vt:lpstr>1 Thessalonians 4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Ira Glass, This American Life, Episode 457: “What I Did For Love” – Act 1, Feb 10, 2012</vt:lpstr>
      <vt:lpstr>Marriage: A special kind of spiritual relationship</vt:lpstr>
      <vt:lpstr>Application</vt:lpstr>
      <vt:lpstr>Sexuality and Spiritual Growth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2014-02-04T14:15:57Z</dcterms:created>
  <dcterms:modified xsi:type="dcterms:W3CDTF">2023-06-19T19:26:41Z</dcterms:modified>
</cp:coreProperties>
</file>